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57" r:id="rId2"/>
    <p:sldId id="32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19" r:id="rId37"/>
    <p:sldId id="320" r:id="rId38"/>
    <p:sldId id="315" r:id="rId39"/>
    <p:sldId id="316" r:id="rId40"/>
    <p:sldId id="317" r:id="rId41"/>
    <p:sldId id="318" r:id="rId42"/>
    <p:sldId id="291" r:id="rId43"/>
    <p:sldId id="292" r:id="rId44"/>
    <p:sldId id="293" r:id="rId45"/>
    <p:sldId id="294" r:id="rId46"/>
    <p:sldId id="322" r:id="rId47"/>
    <p:sldId id="31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0" autoAdjust="0"/>
    <p:restoredTop sz="84778" autoAdjust="0"/>
  </p:normalViewPr>
  <p:slideViewPr>
    <p:cSldViewPr snapToGrid="0">
      <p:cViewPr varScale="1">
        <p:scale>
          <a:sx n="99" d="100"/>
          <a:sy n="99" d="100"/>
        </p:scale>
        <p:origin x="63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80"/>
    </p:cViewPr>
  </p:sorterViewPr>
  <p:notesViewPr>
    <p:cSldViewPr snapToGrid="0">
      <p:cViewPr varScale="1">
        <p:scale>
          <a:sx n="86" d="100"/>
          <a:sy n="86" d="100"/>
        </p:scale>
        <p:origin x="30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802B0-BF77-4DD8-A9FB-3421B8B7F20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D718D-CE2F-48D9-B2C3-774C59C358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07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Image Placeholder 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B823D-DE97-4075-9649-0C809C53BF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Notes Placeholder 25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20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b="1" baseline="0" dirty="0" smtClean="0"/>
              <a:t>Local </a:t>
            </a:r>
            <a:r>
              <a:rPr lang="en-US" altLang="en-US" b="1" baseline="0" dirty="0"/>
              <a:t>Instructors can determine whether to train all counselors or only more experienced counselors in all aspects of education benefits</a:t>
            </a:r>
            <a:endParaRPr lang="en-US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b="1" baseline="0" dirty="0"/>
              <a:t>Counselors who are not trained should NOT prepare returns with possible education benefits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b="1" baseline="0" dirty="0"/>
              <a:t>The Bogart Education Calculator can be used to determine most advantageous education benefit available – note that it does not consider a Sch C business expense alternative. 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b="1" baseline="0" dirty="0"/>
              <a:t>See instructions and training video at </a:t>
            </a:r>
            <a:r>
              <a:rPr lang="en-US" altLang="en-US" b="1" baseline="0" dirty="0" err="1"/>
              <a:t>cotaxaide.org</a:t>
            </a:r>
            <a:endParaRPr lang="en-US" altLang="en-US" b="1" baseline="0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en-US" b="1" baseline="0" dirty="0" smtClean="0"/>
          </a:p>
          <a:p>
            <a:endParaRPr lang="en-US" alt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86AA966-811B-46AA-9495-E351CEAB64E1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829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89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6759BE6-F806-4928-8BDE-FABACA063A82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388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Candidate for a degree includes anyone working toward a degree, certificate or other credential</a:t>
            </a:r>
          </a:p>
          <a:p>
            <a:endParaRPr lang="en-US" altLang="en-US" dirty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F1E287-4C75-4F12-9715-376DDE4595E8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296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A full ride scholarship will typically have a taxable portion for</a:t>
            </a:r>
            <a:r>
              <a:rPr lang="en-US" altLang="en-US" b="1" baseline="0" dirty="0"/>
              <a:t> room and board. Scholarship stipends are generally taxable.</a:t>
            </a: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1ADC53F-8714-4DBC-8697-2EF7EF904843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00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en-US" altLang="en-US" b="1" dirty="0"/>
              <a:t>Unrestricted</a:t>
            </a:r>
            <a:r>
              <a:rPr lang="en-US" altLang="en-US" b="1" baseline="0" dirty="0"/>
              <a:t> grants or scholarships are not restricted to tuition and fee expense – Pell Grant, for example. </a:t>
            </a:r>
          </a:p>
          <a:p>
            <a:pPr>
              <a:buFont typeface="Arial"/>
              <a:buChar char="•"/>
            </a:pPr>
            <a:r>
              <a:rPr lang="en-US" altLang="en-US" b="1" baseline="0" dirty="0"/>
              <a:t>Use Optimizer in Bogart calculator- instructions in first tab of Bogart Education Calculator</a:t>
            </a:r>
          </a:p>
          <a:p>
            <a:pPr>
              <a:buFont typeface="Arial"/>
              <a:buChar char="•"/>
            </a:pPr>
            <a:r>
              <a:rPr lang="en-US" altLang="en-US" b="1" baseline="0" dirty="0"/>
              <a:t>Not all </a:t>
            </a:r>
            <a:r>
              <a:rPr lang="en-US" altLang="en-US" b="1" dirty="0"/>
              <a:t>scholarships and grants</a:t>
            </a:r>
            <a:r>
              <a:rPr lang="en-US" altLang="en-US" b="1" baseline="0" dirty="0"/>
              <a:t> can be made taxable ONLY unrestricted (not restricted to tuition and fees)</a:t>
            </a:r>
          </a:p>
          <a:p>
            <a:r>
              <a:rPr lang="en-US" altLang="en-US" b="1" baseline="0" dirty="0"/>
              <a:t>Pell grants are always unrestricted.</a:t>
            </a:r>
          </a:p>
          <a:p>
            <a:r>
              <a:rPr lang="en-US" altLang="en-US" b="1" baseline="0" dirty="0"/>
              <a:t>If student is not sure whether the grant or scholarship is restricted, ask if they could have withdrawn the funds. If so, not restricted.</a:t>
            </a:r>
          </a:p>
          <a:p>
            <a:r>
              <a:rPr lang="en-US" altLang="en-US" b="1" baseline="0" dirty="0"/>
              <a:t>If student is not sure, they can contact the school to confirm</a:t>
            </a:r>
            <a:endParaRPr lang="en-US" altLang="en-US" b="1" dirty="0"/>
          </a:p>
          <a:p>
            <a:pPr>
              <a:buFont typeface="Arial"/>
              <a:buChar char="•"/>
            </a:pPr>
            <a:endParaRPr lang="en-US" altLang="en-US" b="1" baseline="0" dirty="0">
              <a:cs typeface="Calibri"/>
            </a:endParaRPr>
          </a:p>
          <a:p>
            <a:endParaRPr lang="en-US" altLang="en-US" b="1" dirty="0">
              <a:cs typeface="Calibri"/>
            </a:endParaRPr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361B58-B966-4DE8-9827-6B1F32A2F1C4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06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Scholarship income is considered earned income to</a:t>
            </a:r>
            <a:r>
              <a:rPr lang="en-US" altLang="en-US" baseline="0" dirty="0" smtClean="0"/>
              <a:t> determine if the individual is required to file. However, once the scholarship income is on the tax return, it becomes </a:t>
            </a:r>
            <a:r>
              <a:rPr lang="en-US" altLang="en-US" i="1" baseline="0" dirty="0" smtClean="0"/>
              <a:t>unearned income</a:t>
            </a:r>
            <a:r>
              <a:rPr lang="en-US" altLang="en-US" baseline="0" dirty="0" smtClean="0"/>
              <a:t>.</a:t>
            </a:r>
            <a:endParaRPr lang="en-US" altLang="en-US" dirty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18977B-C348-4AF4-B102-AAD62CD72C10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61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89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F83F130-2621-4013-8454-43326F2C8606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45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May</a:t>
            </a:r>
            <a:r>
              <a:rPr lang="en-US" altLang="en-US" b="1" baseline="0" dirty="0"/>
              <a:t> have Lifetime Learning and AOC on same return but not for the same student. </a:t>
            </a:r>
            <a:endParaRPr lang="en-US" altLang="en-US" b="1" dirty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4615A1-EAAC-4BBF-AF53-20F00069B29F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072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1E4A0C-569A-415B-B57A-5AF6E5A717B3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460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See Pub 17, Chapter 34 for Eligible Institutions, or</a:t>
            </a:r>
          </a:p>
          <a:p>
            <a:r>
              <a:rPr lang="en-US" altLang="en-US" b="1" dirty="0"/>
              <a:t>https://</a:t>
            </a:r>
            <a:r>
              <a:rPr lang="en-US" altLang="en-US" b="1" dirty="0" err="1"/>
              <a:t>fafsa.ed.gov/FAFSA/app/schoolSearch</a:t>
            </a:r>
            <a:endParaRPr lang="en-US" altLang="en-US" b="1" dirty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027F57-0DD1-4734-9DBF-E29589164724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620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8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E0885D-5335-4E60-B2FC-8D27E38CC036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altLang="en-US" b="1" dirty="0"/>
              <a:t>Does NOT include student fees for personal expenses like dorm fees, health fees, or parking fees even if required for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32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likely need to see the detail</a:t>
            </a:r>
            <a:r>
              <a:rPr lang="en-US" baseline="0" dirty="0" smtClean="0"/>
              <a:t> of the student’s financial account</a:t>
            </a:r>
          </a:p>
          <a:p>
            <a:r>
              <a:rPr lang="en-US" baseline="0" dirty="0" smtClean="0"/>
              <a:t>Except for room and board in some situations, food, housing, health care, or child care are not part of an education benefit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046E-4CD1-4968-A319-7B708A3C8F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12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2737" indent="-172737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/>
              <a:t>3</a:t>
            </a:r>
            <a:r>
              <a:rPr lang="en-US" altLang="en-US" b="1" baseline="30000" dirty="0"/>
              <a:t>rd</a:t>
            </a:r>
            <a:r>
              <a:rPr lang="en-US" altLang="en-US" b="1" dirty="0"/>
              <a:t> party may be relative such as grandparent</a:t>
            </a:r>
          </a:p>
          <a:p>
            <a:pPr marL="172737" indent="-172737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/>
              <a:t>If grandparent pays the</a:t>
            </a:r>
            <a:r>
              <a:rPr lang="en-US" altLang="en-US" b="1" baseline="0" dirty="0"/>
              <a:t> education expenses</a:t>
            </a:r>
            <a:r>
              <a:rPr lang="en-US" altLang="en-US" b="1" dirty="0"/>
              <a:t>, it is deemed paid by the student and parent taxpayers can claim the credit</a:t>
            </a:r>
          </a:p>
          <a:p>
            <a:pPr marL="172737" indent="-172737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/>
              <a:t>Since costs paid by student are considered paid by taxpayer, costs paid by 3</a:t>
            </a:r>
            <a:r>
              <a:rPr lang="en-US" altLang="en-US" b="1" baseline="30000" dirty="0"/>
              <a:t>rd</a:t>
            </a:r>
            <a:r>
              <a:rPr lang="en-US" altLang="en-US" b="1" dirty="0"/>
              <a:t> party are then</a:t>
            </a:r>
            <a:r>
              <a:rPr lang="en-US" altLang="en-US" b="1" baseline="0" dirty="0"/>
              <a:t> considered paid by taxpayer.</a:t>
            </a:r>
            <a:endParaRPr lang="en-US" altLang="en-US" b="1" dirty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3759" indent="-28737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904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293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111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236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62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87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913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D9A638-A3B6-427C-9B60-14D878207122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569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098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20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See next slide for</a:t>
            </a:r>
            <a:r>
              <a:rPr lang="en-US" altLang="en-US" b="1" baseline="0" dirty="0"/>
              <a:t> refundable exceptions</a:t>
            </a:r>
            <a:endParaRPr lang="en-US" altLang="en-US" b="1" dirty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767DD53-9BDA-4CB9-AD42-2F7552DFE250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551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/>
              <a:t>Nonrefundable</a:t>
            </a:r>
            <a:r>
              <a:rPr lang="en-US" b="1" baseline="0" dirty="0" smtClean="0"/>
              <a:t> </a:t>
            </a:r>
            <a:r>
              <a:rPr lang="en-US" b="1" baseline="0" dirty="0"/>
              <a:t>portion of AOC still available. </a:t>
            </a:r>
          </a:p>
          <a:p>
            <a:r>
              <a:rPr lang="en-US" b="1" baseline="0" dirty="0" err="1"/>
              <a:t>TaxSlayer</a:t>
            </a:r>
            <a:r>
              <a:rPr lang="en-US" b="1" baseline="0" dirty="0"/>
              <a:t> will apply limitations depending on student’s age and how the counselor answers the popup questions. </a:t>
            </a:r>
          </a:p>
          <a:p>
            <a:r>
              <a:rPr lang="en-US" b="1" baseline="0" dirty="0"/>
              <a:t>Counselor must be able to explain why the taxpayer did not receive refundable portion of the credit.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845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cs typeface="Calibri"/>
              </a:rPr>
              <a:t>Remember </a:t>
            </a:r>
            <a:r>
              <a:rPr lang="en-US" b="1" dirty="0">
                <a:cs typeface="Calibri"/>
              </a:rPr>
              <a:t>no MFS allowed for education credits</a:t>
            </a: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04B58B-2870-42D2-AC0F-72ABC3889CE6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0544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4DF3F1-09DF-45A5-86ED-BD7856F683F4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7043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Most degreed programs now require electronic</a:t>
            </a:r>
            <a:r>
              <a:rPr lang="en-US" b="1" baseline="0" dirty="0"/>
              <a:t> submission and receipt of assignments, group collaboration and grades.</a:t>
            </a:r>
            <a:endParaRPr lang="en-US" b="1" dirty="0"/>
          </a:p>
          <a:p>
            <a:r>
              <a:rPr lang="en-US" b="1" dirty="0"/>
              <a:t>Computers allowed for Lifetime learning</a:t>
            </a:r>
            <a:r>
              <a:rPr lang="en-US" b="1" baseline="0" dirty="0"/>
              <a:t> credit ONLY when required as a condition of enrollment or attendance – typically when included in tuition 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9566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098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36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5A1376-50ED-40E5-A035-7C12EECB3DE0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549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Remember no MFS</a:t>
            </a:r>
            <a:r>
              <a:rPr lang="en-US" altLang="en-US" b="1" baseline="0" dirty="0"/>
              <a:t> allowed</a:t>
            </a:r>
          </a:p>
          <a:p>
            <a:r>
              <a:rPr lang="en-US" altLang="en-US" b="1" baseline="0" dirty="0"/>
              <a:t>No half-time requirement</a:t>
            </a:r>
            <a:endParaRPr lang="en-US" altLang="en-US" b="1" dirty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E5DC1B-EF4A-4C4D-B55E-7F1564DE9E63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224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0563" y="1143000"/>
            <a:ext cx="5476875" cy="30813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0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Typically,</a:t>
            </a:r>
            <a:r>
              <a:rPr lang="en-US" altLang="en-US" b="1" baseline="0" dirty="0"/>
              <a:t> b</a:t>
            </a:r>
            <a:r>
              <a:rPr lang="en-US" altLang="en-US" b="1" dirty="0"/>
              <a:t>ooks and equipment eligible</a:t>
            </a:r>
            <a:r>
              <a:rPr lang="en-US" altLang="en-US" b="1" baseline="0" dirty="0"/>
              <a:t> expense only when included in tuition and fees.</a:t>
            </a:r>
            <a:endParaRPr lang="en-US" altLang="en-US" b="1" dirty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EC7071-72EB-409E-94F9-1B52E84701DD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2103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Other questions to ask: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Brown’s filing status </a:t>
            </a:r>
            <a:r>
              <a:rPr lang="en-US" altLang="en-US" b="1" dirty="0" smtClean="0"/>
              <a:t>? (</a:t>
            </a:r>
            <a:r>
              <a:rPr lang="en-US" altLang="en-US" b="1" dirty="0" err="1"/>
              <a:t>MFJ</a:t>
            </a:r>
            <a:r>
              <a:rPr lang="en-US" altLang="en-US" b="1" dirty="0" smtClean="0"/>
              <a:t>) </a:t>
            </a:r>
            <a:r>
              <a:rPr lang="en-US" altLang="en-US" b="1" dirty="0" smtClean="0">
                <a:cs typeface="Calibri"/>
              </a:rPr>
              <a:t>If </a:t>
            </a:r>
            <a:r>
              <a:rPr lang="en-US" altLang="en-US" b="1" dirty="0">
                <a:cs typeface="Calibri"/>
              </a:rPr>
              <a:t>MFS, no credits allowed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Felony drug convictions</a:t>
            </a:r>
            <a:r>
              <a:rPr lang="en-US" altLang="en-US" b="1" dirty="0" smtClean="0"/>
              <a:t>? </a:t>
            </a:r>
            <a:r>
              <a:rPr lang="en-US" altLang="en-US" b="1" dirty="0"/>
              <a:t> (no</a:t>
            </a:r>
            <a:r>
              <a:rPr lang="en-US" altLang="en-US" b="1" dirty="0" smtClean="0"/>
              <a:t>)</a:t>
            </a:r>
            <a:r>
              <a:rPr lang="en-US" altLang="en-US" b="1" dirty="0" smtClean="0">
                <a:cs typeface="Calibri"/>
              </a:rPr>
              <a:t> If </a:t>
            </a:r>
            <a:r>
              <a:rPr lang="en-US" altLang="en-US" b="1" dirty="0">
                <a:cs typeface="Calibri"/>
              </a:rPr>
              <a:t>yes, switch to Lifetime Learning Credit</a:t>
            </a:r>
            <a:endParaRPr lang="en-US" dirty="0">
              <a:cs typeface="Calibri"/>
            </a:endParaRPr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3759" indent="-28737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904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293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111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236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62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87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913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624F6C-72AF-4530-AC7F-03B1BF18BECB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0156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8558CEF-EE8D-4E94-AFF0-74FC16396F15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0685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2327CEF-2E2F-4BA4-9D25-2CA00A2DF4A8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8794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3759" indent="-28737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904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293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111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236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62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87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913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4B09D-04B3-46D7-8FDE-0D46CB7F8650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3013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3759" indent="-28737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904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293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111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236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62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87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913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4B09D-04B3-46D7-8FDE-0D46CB7F8650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2093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522700" y="4500563"/>
            <a:ext cx="40001825" cy="2250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Refer students to Resource Tool which includes education benefits</a:t>
            </a:r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8672" indent="-2764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565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791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9017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2431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7469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95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5921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8D1035-F1F8-4C61-81A0-98B643EB9875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60273"/>
          </a:xfrm>
          <a:prstGeom prst="rect">
            <a:avLst/>
          </a:prstGeom>
        </p:spPr>
        <p:txBody>
          <a:bodyPr lIns="89419" tIns="44710" rIns="89419" bIns="44710"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415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522700" y="4500563"/>
            <a:ext cx="40001825" cy="2250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Refer students to Resource Tool which includes education benefits</a:t>
            </a:r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8672" indent="-2764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565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791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9017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2431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7469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95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5921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8D1035-F1F8-4C61-81A0-98B643EB9875}" type="slidenum">
              <a:rPr lang="en-US" altLang="en-US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60273"/>
          </a:xfrm>
          <a:prstGeom prst="rect">
            <a:avLst/>
          </a:prstGeom>
        </p:spPr>
        <p:txBody>
          <a:bodyPr lIns="89419" tIns="44710" rIns="89419" bIns="44710"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415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522700" y="4500563"/>
            <a:ext cx="40001825" cy="2250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See Pub 17, Chapter 34 for Eligible Institutions</a:t>
            </a:r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8672" indent="-2764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565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791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90171" indent="-2211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2431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7469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95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59212" indent="-2211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074CDA-0A19-4279-B960-8953E6CD77C3}" type="slidenum">
              <a:rPr lang="en-US" altLang="en-US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60273"/>
          </a:xfrm>
          <a:prstGeom prst="rect">
            <a:avLst/>
          </a:prstGeom>
        </p:spPr>
        <p:txBody>
          <a:bodyPr lIns="89419" tIns="44710" rIns="89419" bIns="44710"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0452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522700" y="4500563"/>
            <a:ext cx="40001825" cy="2250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18672" indent="-2764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05651" indent="-2211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47911" indent="-2211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90171" indent="-2211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32431" indent="-2211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874692" indent="-2211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16952" indent="-2211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759212" indent="-2211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FAC855B-1E69-44C2-8B0B-0B3C39244C2F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60273"/>
          </a:xfrm>
          <a:prstGeom prst="rect">
            <a:avLst/>
          </a:prstGeom>
        </p:spPr>
        <p:txBody>
          <a:bodyPr lIns="89419" tIns="44710" rIns="89419" bIns="44710"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02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0563" y="1143000"/>
            <a:ext cx="5476875" cy="30813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53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522700" y="4500563"/>
            <a:ext cx="40001825" cy="2250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8920" indent="-168920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AOC</a:t>
            </a:r>
            <a:r>
              <a:rPr lang="en-US" altLang="en-US" baseline="0" dirty="0" smtClean="0"/>
              <a:t> always better option</a:t>
            </a:r>
          </a:p>
          <a:p>
            <a:pPr marL="168920" indent="-168920">
              <a:spcBef>
                <a:spcPct val="0"/>
              </a:spcBef>
              <a:buFontTx/>
              <a:buChar char="•"/>
            </a:pPr>
            <a:r>
              <a:rPr lang="en-US" altLang="en-US" baseline="0" dirty="0" smtClean="0"/>
              <a:t>Typically Tuition and Fees used when income too high for Lifetime Learning</a:t>
            </a:r>
            <a:endParaRPr lang="en-US" altLang="en-US" dirty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101" indent="-28102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3292" indent="-22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374" indent="-22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920" indent="-2257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6180" indent="-225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8440" indent="-225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0700" indent="-225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2960" indent="-225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B2F49B-4400-426A-B5EE-68F6B6B6D9A6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60273"/>
          </a:xfrm>
          <a:prstGeom prst="rect">
            <a:avLst/>
          </a:prstGeom>
        </p:spPr>
        <p:txBody>
          <a:bodyPr lIns="89419" tIns="44710" rIns="89419" bIns="44710"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5872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F3751D6-C333-4F84-A09F-383A092E8F13}" type="slidenum">
              <a:rPr lang="en-US" altLang="en-US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098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Sometimes</a:t>
            </a:r>
            <a:r>
              <a:rPr lang="en-US" altLang="en-US" b="1" baseline="0" dirty="0"/>
              <a:t> referred to as Education IRAs</a:t>
            </a:r>
            <a:endParaRPr lang="en-US" altLang="en-US" b="1" dirty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1C046EA-1E28-4E25-8710-F7F4DABF3D73}" type="slidenum">
              <a:rPr lang="en-US" altLang="en-US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3534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Generally, best practice is to apply the distributions to room and board if enrolled at least half-time. Leaves other qualifying expenses for education</a:t>
            </a:r>
            <a:r>
              <a:rPr lang="en-US" altLang="en-US" baseline="0" dirty="0" smtClean="0"/>
              <a:t> credits</a:t>
            </a:r>
            <a:endParaRPr lang="en-US" altLang="en-US" dirty="0"/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1D511-37D2-43C3-A3A8-C9626D1EC166}" type="slidenum">
              <a:rPr lang="en-US" altLang="en-US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9932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0563" y="1143000"/>
            <a:ext cx="5476875" cy="30813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47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B823D-DE97-4075-9649-0C809C53BF1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B823D-DE97-4075-9649-0C809C53BF1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Equipment included computers</a:t>
            </a:r>
            <a:r>
              <a:rPr lang="en-US" baseline="0" dirty="0"/>
              <a:t> and technology. Must be used by beneficiary during any years enrolled at eligible institution.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18349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1" dirty="0"/>
              <a:t>Early distributions still subject to tax and can be used to</a:t>
            </a:r>
            <a:r>
              <a:rPr lang="en-US" b="1" baseline="0" dirty="0"/>
              <a:t> receive AOC and Lifetime learning credits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057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6A18318-5796-4128-BE59-82C74592EE4B}" type="slidenum">
              <a:rPr lang="en-US" altLang="en-US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77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Eligible for FAFSA student loan</a:t>
            </a:r>
            <a:r>
              <a:rPr lang="en-US" altLang="en-US" b="1" baseline="0" dirty="0"/>
              <a:t> program</a:t>
            </a:r>
            <a:r>
              <a:rPr lang="en-US" altLang="en-US" b="1" dirty="0"/>
              <a:t>,</a:t>
            </a:r>
            <a:r>
              <a:rPr lang="en-US" altLang="en-US" b="1" baseline="0" dirty="0"/>
              <a:t> eligible institution.</a:t>
            </a:r>
            <a:endParaRPr lang="en-US" altLang="en-US" b="1" dirty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93ABCFB-2B42-4982-9638-B7F94CCBD807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1972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B842F59-EE31-4280-AD81-AA563C9EB79A}" type="slidenum">
              <a:rPr lang="en-US" altLang="en-US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979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0563" y="1143000"/>
            <a:ext cx="5476875" cy="30813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579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89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B755BBD-9F03-45DF-ABE0-8B72FFEF93E4}" type="slidenum">
              <a:rPr lang="en-US" altLang="en-US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9865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Amounts paid and billed are frequently incorrect. Have student get statement of account from school—generally available on-line.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When all costs have been paid by scholarships or grants,</a:t>
            </a:r>
            <a:r>
              <a:rPr lang="en-US" altLang="en-US" b="1" baseline="0" dirty="0"/>
              <a:t> the school is not required to issue a 1098-T. Taxpayer will need to provide all required information.</a:t>
            </a:r>
            <a:endParaRPr lang="en-US" altLang="en-US" b="1" dirty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3759" indent="-28737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904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293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111" indent="-23083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236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62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876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9131" indent="-2308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2F01C-0F10-4D06-8994-E0260BD3601E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54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3640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5DCB048-AACB-4695-BB1D-B00D67D61CF8}" type="slidenum">
              <a:rPr lang="en-US" altLang="en-US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12307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Taxable</a:t>
            </a:r>
            <a:r>
              <a:rPr lang="en-US" altLang="en-US" b="1" baseline="0" dirty="0"/>
              <a:t> portion of box 5 can be used to calculate education credit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9880887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Adjustment</a:t>
            </a:r>
            <a:r>
              <a:rPr lang="en-US" altLang="en-US" b="1" baseline="0" dirty="0"/>
              <a:t> or deduction taken in prior year should be recovered on same form in current year. </a:t>
            </a:r>
          </a:p>
          <a:p>
            <a:r>
              <a:rPr lang="en-US" altLang="en-US" b="1" baseline="0" dirty="0"/>
              <a:t>Example: Education business expense deducted on Schedule C in 2017 and refunded in 2018 (taxpayer dropped class). Enter as income on: Schedule C in 2018 – other income –recovery of previous deduction </a:t>
            </a:r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402118A-E371-4B57-A59D-F045CA159BB3}" type="slidenum">
              <a:rPr lang="en-US" altLang="en-US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76024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098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25680D9-0D14-4912-96CD-C1D7234EAB33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9687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cs typeface="Calibri"/>
              </a:rPr>
              <a:t>Not all scholarships are able to be taxed: Only unrestricted scholarships and grants such as a Pell Grant. These types of scholarships and grants typically include a living allowance for room, board and transportation and are not restricted to tuition and fees.</a:t>
            </a:r>
            <a:endParaRPr lang="en-US" altLang="en-US" b="1" dirty="0"/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330707D-C6BE-4078-A54E-E0513CBB6737}" type="slidenum">
              <a:rPr lang="en-US" altLang="en-US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2594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cs typeface="Calibri"/>
              </a:rPr>
              <a:t>Practice with the Bogart education calculator optimizer tab before you are with the taxpayer. Read the instruction, watch the video and work the Vincent problem in </a:t>
            </a:r>
            <a:r>
              <a:rPr lang="en-US" altLang="en-US" b="1" dirty="0" smtClean="0">
                <a:cs typeface="Calibri"/>
              </a:rPr>
              <a:t>2020 </a:t>
            </a:r>
            <a:r>
              <a:rPr lang="en-US" altLang="en-US" b="1" dirty="0">
                <a:cs typeface="Calibri"/>
              </a:rPr>
              <a:t>Workbook. Answers are available from your TRS.</a:t>
            </a:r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4914" indent="-28265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3063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82893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35148" indent="-22612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8740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65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91913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44168" indent="-2261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728B8A2-54D4-423F-852B-DBEAAB779029}" type="slidenum">
              <a:rPr lang="en-US" altLang="en-US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647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1143000"/>
            <a:ext cx="5492750" cy="3090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en-US" altLang="en-US" b="1" baseline="0" dirty="0"/>
              <a:t>Do not include education expenses relating to sports, games or hobbies unless part of the student’s degree program (major)</a:t>
            </a:r>
            <a:endParaRPr lang="en-US" altLang="en-US" b="1" dirty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C0B1EC-DE2D-4C50-A7E3-43BF5139D9E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9535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164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8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914" indent="-28265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63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893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5148" indent="-22612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740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65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1913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168" indent="-2261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1C206E-E533-4938-BA8D-3A16F6A4B4F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53603" name="Text Box 1"/>
          <p:cNvSpPr txBox="1">
            <a:spLocks noChangeArrowheads="1"/>
          </p:cNvSpPr>
          <p:nvPr/>
        </p:nvSpPr>
        <p:spPr bwMode="auto">
          <a:xfrm>
            <a:off x="1159140" y="699541"/>
            <a:ext cx="4636559" cy="34893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2918" tIns="46459" rIns="92918" bIns="4645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Transportation and parking may qualify as business expense if education expense could be deducted on Schedule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67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Demo</a:t>
            </a:r>
            <a:r>
              <a:rPr lang="en-US" b="1" baseline="0" dirty="0"/>
              <a:t> the Bogart education calculator and the optimizer option. There is a good video in the instruction tab.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77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143000"/>
            <a:ext cx="5492750" cy="3090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Turn to</a:t>
            </a:r>
            <a:r>
              <a:rPr lang="en-US" baseline="0" dirty="0" smtClean="0"/>
              <a:t> Pub 4012 Tab J to see chart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5681FAE-362A-4F02-998B-F3750338283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64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9196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9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68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6" pos="92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5103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17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6" pos="925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3495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6118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3C96-EC0A-4244-8A2C-14550A91AC0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379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afsa.ed.gov/FAFSA/app/schoolSearc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0578" y="3000376"/>
            <a:ext cx="7845777" cy="2076502"/>
          </a:xfrm>
        </p:spPr>
        <p:txBody>
          <a:bodyPr/>
          <a:lstStyle/>
          <a:p>
            <a:r>
              <a:rPr lang="en-US" altLang="en-US" sz="3600" dirty="0"/>
              <a:t>Pub 4012 Tab </a:t>
            </a:r>
            <a:r>
              <a:rPr lang="en-US" altLang="en-US" sz="3600" dirty="0" smtClean="0"/>
              <a:t>J</a:t>
            </a:r>
            <a:endParaRPr lang="en-US" altLang="en-US" sz="3600" dirty="0"/>
          </a:p>
          <a:p>
            <a:r>
              <a:rPr lang="en-US" altLang="en-US" sz="3600" dirty="0"/>
              <a:t>Pub 4491 Lesson </a:t>
            </a:r>
            <a:r>
              <a:rPr lang="en-US" altLang="en-US" sz="3600" dirty="0" smtClean="0"/>
              <a:t>22</a:t>
            </a:r>
          </a:p>
          <a:p>
            <a:r>
              <a:rPr lang="en-US" altLang="en-US" sz="3600" dirty="0"/>
              <a:t>Pub 970 Tax Benefits for Education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Education </a:t>
            </a:r>
            <a:r>
              <a:rPr lang="en-US" altLang="en-US" dirty="0" smtClean="0"/>
              <a:t>Benefits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64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Grants and Scholarships</a:t>
            </a:r>
            <a:endParaRPr lang="en-US" altLang="en-US" dirty="0"/>
          </a:p>
        </p:txBody>
      </p:sp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Education </a:t>
            </a:r>
            <a:r>
              <a:rPr lang="en-US" altLang="en-US" dirty="0" smtClean="0"/>
              <a:t>Benefits</a:t>
            </a:r>
            <a:br>
              <a:rPr lang="en-US" altLang="en-US" dirty="0" smtClean="0"/>
            </a:br>
            <a:r>
              <a:rPr lang="en-US" alt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604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When spent on qualifying expenses </a:t>
            </a:r>
          </a:p>
          <a:p>
            <a:pPr lvl="1"/>
            <a:r>
              <a:rPr lang="en-US" altLang="en-US" dirty="0"/>
              <a:t>Tuition and fees required for enrollment</a:t>
            </a:r>
          </a:p>
          <a:p>
            <a:pPr lvl="1"/>
            <a:r>
              <a:rPr lang="en-US" altLang="en-US" dirty="0"/>
              <a:t>Required course-related books, supplies and equipment </a:t>
            </a:r>
          </a:p>
          <a:p>
            <a:pPr marL="0" indent="0">
              <a:buNone/>
            </a:pPr>
            <a:r>
              <a:rPr lang="en-US" altLang="en-US" b="1" dirty="0"/>
              <a:t>and</a:t>
            </a:r>
          </a:p>
          <a:p>
            <a:r>
              <a:rPr lang="en-US" altLang="en-US" dirty="0"/>
              <a:t>Student is candidate for degree, certificate or other credential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Non-Taxable Grants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35985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Grants and scholarships taxed when</a:t>
            </a:r>
          </a:p>
          <a:p>
            <a:pPr lvl="1"/>
            <a:r>
              <a:rPr lang="en-US" altLang="en-US" dirty="0" smtClean="0"/>
              <a:t>not offset by qualifying expenses </a:t>
            </a:r>
          </a:p>
          <a:p>
            <a:pPr marL="0" indent="0">
              <a:buNone/>
            </a:pPr>
            <a:r>
              <a:rPr lang="en-US" altLang="en-US" b="1" dirty="0" smtClean="0"/>
              <a:t>Or</a:t>
            </a:r>
          </a:p>
          <a:p>
            <a:pPr lvl="1"/>
            <a:r>
              <a:rPr lang="en-US" altLang="en-US" dirty="0" smtClean="0"/>
              <a:t>When student not degree candidate</a:t>
            </a:r>
            <a:endParaRPr lang="en-US" altLang="en-US" dirty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Taxable Grants and Scholarships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988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4995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Choice to make unrestricted grant or scholarship taxable</a:t>
            </a:r>
            <a:endParaRPr lang="en-US" dirty="0"/>
          </a:p>
          <a:p>
            <a:pPr lvl="1"/>
            <a:r>
              <a:rPr lang="en-US" altLang="en-US" dirty="0"/>
              <a:t>Student can choose to declare as taxable all or part of unrestricted grants or scholarships</a:t>
            </a:r>
          </a:p>
          <a:p>
            <a:pPr lvl="2"/>
            <a:r>
              <a:rPr lang="en-US" altLang="en-US" dirty="0"/>
              <a:t>Frees up expenses for education credit</a:t>
            </a:r>
            <a:endParaRPr lang="en-US" altLang="en-US" dirty="0">
              <a:cs typeface="Calibri"/>
            </a:endParaRPr>
          </a:p>
          <a:p>
            <a:pPr lvl="1"/>
            <a:r>
              <a:rPr lang="en-US" altLang="en-US" dirty="0"/>
              <a:t>Larger education credit may offset additional tax</a:t>
            </a:r>
          </a:p>
          <a:p>
            <a:pPr lvl="2"/>
            <a:r>
              <a:rPr lang="en-US" altLang="en-US" dirty="0"/>
              <a:t>Include taxable scholarship/grant income on </a:t>
            </a:r>
            <a:r>
              <a:rPr lang="en-US" altLang="en-US" b="1" dirty="0" smtClean="0"/>
              <a:t>student’s</a:t>
            </a:r>
            <a:r>
              <a:rPr lang="en-US" altLang="en-US" dirty="0" smtClean="0"/>
              <a:t> </a:t>
            </a:r>
            <a:r>
              <a:rPr lang="en-US" altLang="en-US" dirty="0"/>
              <a:t>return</a:t>
            </a:r>
          </a:p>
        </p:txBody>
      </p:sp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Unrestricted Grants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376754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66C9A0-D04B-4350-A670-C2A4B7483CA9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Other Income in Pub 4012 Tab D</a:t>
            </a:r>
          </a:p>
          <a:p>
            <a:pPr lvl="1"/>
            <a:r>
              <a:rPr lang="en-US" dirty="0"/>
              <a:t>Less Common Income &gt; Other Compensation</a:t>
            </a:r>
          </a:p>
          <a:p>
            <a:r>
              <a:rPr lang="en-US" altLang="en-US" dirty="0"/>
              <a:t>Taxable grants or scholarships are </a:t>
            </a:r>
          </a:p>
          <a:p>
            <a:pPr lvl="1"/>
            <a:r>
              <a:rPr lang="en-US" altLang="en-US" b="1" dirty="0"/>
              <a:t>Earned income </a:t>
            </a:r>
            <a:r>
              <a:rPr lang="en-US" altLang="en-US" dirty="0"/>
              <a:t>for gross income filing threshold and standard deduction</a:t>
            </a:r>
          </a:p>
          <a:p>
            <a:pPr lvl="1"/>
            <a:r>
              <a:rPr lang="en-US" altLang="en-US" b="1" dirty="0"/>
              <a:t>Unearned income </a:t>
            </a:r>
            <a:r>
              <a:rPr lang="en-US" altLang="en-US" dirty="0"/>
              <a:t>for kiddie tax and all other purposes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Taxable Grants and Scholarships</a:t>
            </a:r>
            <a:endParaRPr lang="en-US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9377721" y="1165395"/>
            <a:ext cx="2079987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b="1" dirty="0"/>
              <a:t>Pub 4012 Tab D</a:t>
            </a:r>
          </a:p>
        </p:txBody>
      </p:sp>
    </p:spTree>
    <p:extLst>
      <p:ext uri="{BB962C8B-B14F-4D97-AF65-F5344CB8AC3E}">
        <p14:creationId xmlns:p14="http://schemas.microsoft.com/office/powerpoint/2010/main" val="23055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American Opportunity and Lifetime Learning</a:t>
            </a:r>
            <a:endParaRPr lang="en-US" altLang="en-US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Education Credits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14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American Opportunity Credit (AOC) – designed to cover first four years of </a:t>
            </a:r>
            <a:r>
              <a:rPr lang="en-US" altLang="en-US"/>
              <a:t>college </a:t>
            </a:r>
            <a:r>
              <a:rPr lang="en-US" altLang="en-US" smtClean="0"/>
              <a:t>or vocational school</a:t>
            </a:r>
            <a:endParaRPr lang="en-US"/>
          </a:p>
          <a:p>
            <a:pPr marL="340995" indent="-340995"/>
            <a:r>
              <a:rPr lang="en-US" altLang="en-US" dirty="0"/>
              <a:t>Lifetime Learning Credit – designed to cover rest of life</a:t>
            </a:r>
            <a:endParaRPr lang="en-US" altLang="en-US" dirty="0">
              <a:cs typeface="Calibri"/>
            </a:endParaRPr>
          </a:p>
          <a:p>
            <a:r>
              <a:rPr lang="en-US" altLang="en-US" dirty="0"/>
              <a:t>Student can claim or be claimed for only one education credit per year</a:t>
            </a:r>
          </a:p>
          <a:p>
            <a:pPr lvl="1" indent="-337820"/>
            <a:r>
              <a:rPr lang="en-US" altLang="en-US" dirty="0"/>
              <a:t>Either AOC </a:t>
            </a:r>
            <a:r>
              <a:rPr lang="en-US" altLang="en-US" b="1" dirty="0"/>
              <a:t>or</a:t>
            </a:r>
            <a:r>
              <a:rPr lang="en-US" altLang="en-US" dirty="0"/>
              <a:t> Lifetime Learning Credit</a:t>
            </a:r>
            <a:endParaRPr lang="en-US" dirty="0">
              <a:cs typeface="Calibri"/>
            </a:endParaRP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Education Credits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9801457" y="1165395"/>
            <a:ext cx="1334471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b="1" dirty="0"/>
              <a:t>Pub</a:t>
            </a:r>
            <a:r>
              <a:rPr lang="en-US" sz="2200" b="1" dirty="0" smtClean="0"/>
              <a:t> 970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0560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Student must be taxpayer, spouse, or dependent</a:t>
            </a:r>
          </a:p>
          <a:p>
            <a:pPr lvl="1" indent="-337820"/>
            <a:r>
              <a:rPr lang="en-US" altLang="en-US" dirty="0"/>
              <a:t>A student who could be claimed as a dependent but is not claimed as a dependent can claim the credit</a:t>
            </a:r>
            <a:endParaRPr lang="en-US" altLang="en-US" dirty="0">
              <a:cs typeface="Calibri"/>
            </a:endParaRPr>
          </a:p>
          <a:p>
            <a:pPr marL="340995" indent="-340995"/>
            <a:r>
              <a:rPr lang="en-US" altLang="en-US" dirty="0"/>
              <a:t>1098-T required to claim</a:t>
            </a:r>
            <a:r>
              <a:rPr lang="en-US" altLang="en-US" dirty="0">
                <a:cs typeface="Calibri"/>
              </a:rPr>
              <a:t> </a:t>
            </a:r>
            <a:r>
              <a:rPr lang="en-US" altLang="en-US" dirty="0" smtClean="0">
                <a:cs typeface="Calibri"/>
              </a:rPr>
              <a:t>either </a:t>
            </a:r>
            <a:r>
              <a:rPr lang="en-US" altLang="en-US" dirty="0">
                <a:cs typeface="Calibri"/>
              </a:rPr>
              <a:t>AOC and Lifetime Learning </a:t>
            </a:r>
            <a:r>
              <a:rPr lang="en-US" altLang="en-US" dirty="0" smtClean="0">
                <a:cs typeface="Calibri"/>
              </a:rPr>
              <a:t>Credit</a:t>
            </a:r>
          </a:p>
          <a:p>
            <a:pPr marL="914082" lvl="1" indent="-340995"/>
            <a:r>
              <a:rPr lang="en-US" dirty="0" smtClean="0">
                <a:cs typeface="Calibri"/>
              </a:rPr>
              <a:t>Unless school is not required to issue 1098-T</a:t>
            </a:r>
          </a:p>
          <a:p>
            <a:pPr marL="1428432" lvl="2" indent="-340995"/>
            <a:r>
              <a:rPr lang="en-US" dirty="0" smtClean="0">
                <a:cs typeface="Calibri"/>
              </a:rPr>
              <a:t>Taxpayer provides school’s FEIN and expense information</a:t>
            </a:r>
            <a:endParaRPr lang="en-US" dirty="0">
              <a:cs typeface="Calibri"/>
            </a:endParaRP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Rules for Both Credits</a:t>
            </a:r>
          </a:p>
        </p:txBody>
      </p:sp>
    </p:spTree>
    <p:extLst>
      <p:ext uri="{BB962C8B-B14F-4D97-AF65-F5344CB8AC3E}">
        <p14:creationId xmlns:p14="http://schemas.microsoft.com/office/powerpoint/2010/main" val="112959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Student must be enrolled in eligible post-secondary school</a:t>
            </a:r>
            <a:endParaRPr lang="en-US" dirty="0"/>
          </a:p>
          <a:p>
            <a:r>
              <a:rPr lang="en-US" altLang="en-US" dirty="0"/>
              <a:t>Taxpayer cannot file Married Filing Separately (MFS)</a:t>
            </a:r>
          </a:p>
          <a:p>
            <a:r>
              <a:rPr lang="en-US" dirty="0"/>
              <a:t>Taxpayer cannot treat spouse as nonresident alien</a:t>
            </a:r>
          </a:p>
          <a:p>
            <a:r>
              <a:rPr lang="en-US" dirty="0"/>
              <a:t>Taxpayer’s AGI must be below phase-out limit for their filing status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Rules for Both Credits</a:t>
            </a:r>
          </a:p>
        </p:txBody>
      </p:sp>
    </p:spTree>
    <p:extLst>
      <p:ext uri="{BB962C8B-B14F-4D97-AF65-F5344CB8AC3E}">
        <p14:creationId xmlns:p14="http://schemas.microsoft.com/office/powerpoint/2010/main" val="393786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Tuition and certain related expenses required for enrollment or attendance</a:t>
            </a:r>
          </a:p>
          <a:p>
            <a:r>
              <a:rPr lang="en-US" altLang="en-US" dirty="0"/>
              <a:t>Student activity fees paid to institution as condition of enrollment or attendance</a:t>
            </a:r>
            <a:r>
              <a:rPr lang="en-US" altLang="en-US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en-US" altLang="en-US" dirty="0" smtClean="0"/>
              <a:t>Insurance and parking are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qualifying expenses</a:t>
            </a:r>
            <a:endParaRPr lang="en-US" altLang="en-US" dirty="0"/>
          </a:p>
        </p:txBody>
      </p:sp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Qualified Expenses for Both Credits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1966914" y="163513"/>
            <a:ext cx="18097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8153400" y="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37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School grant under </a:t>
            </a:r>
            <a:r>
              <a:rPr lang="en-US" dirty="0"/>
              <a:t>the CARES Act for unexpected expenses, unmet financial need, or expenses related to the disruption of campus operations on account of the COVID-19 </a:t>
            </a:r>
            <a:r>
              <a:rPr lang="en-US" dirty="0" smtClean="0"/>
              <a:t>pandemic</a:t>
            </a:r>
          </a:p>
          <a:p>
            <a:pPr lvl="1"/>
            <a:r>
              <a:rPr lang="en-US" dirty="0" smtClean="0"/>
              <a:t>Food</a:t>
            </a:r>
            <a:r>
              <a:rPr lang="en-US" dirty="0"/>
              <a:t>, housing, course materials, technology, health care, or </a:t>
            </a:r>
            <a:r>
              <a:rPr lang="en-US" dirty="0" smtClean="0"/>
              <a:t>childcare</a:t>
            </a:r>
          </a:p>
          <a:p>
            <a:pPr lvl="0"/>
            <a:r>
              <a:rPr lang="en-US" dirty="0" smtClean="0"/>
              <a:t>Not </a:t>
            </a:r>
            <a:r>
              <a:rPr lang="en-US" dirty="0"/>
              <a:t>includible in gross </a:t>
            </a:r>
            <a:r>
              <a:rPr lang="en-US" dirty="0" smtClean="0"/>
              <a:t>income</a:t>
            </a:r>
          </a:p>
          <a:p>
            <a:pPr lvl="0"/>
            <a:r>
              <a:rPr lang="en-US" dirty="0" smtClean="0"/>
              <a:t>No deduction </a:t>
            </a:r>
            <a:r>
              <a:rPr lang="en-US" dirty="0"/>
              <a:t>or credit for expenses paid with the grant including </a:t>
            </a:r>
            <a:endParaRPr lang="en-US" dirty="0" smtClean="0"/>
          </a:p>
          <a:p>
            <a:pPr lvl="1"/>
            <a:r>
              <a:rPr lang="en-US" dirty="0" smtClean="0"/>
              <a:t>Tuition </a:t>
            </a:r>
            <a:r>
              <a:rPr lang="en-US" dirty="0"/>
              <a:t>and fees deduction, the American Opportunity Credit, or the Lifetime Learning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CARES Act:</a:t>
            </a:r>
            <a:br>
              <a:rPr lang="en-US" dirty="0" smtClean="0"/>
            </a:br>
            <a:r>
              <a:rPr lang="en-US" dirty="0" smtClean="0"/>
              <a:t>Higher Education Emergency Financial Aid Grants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1278833" y="1775081"/>
            <a:ext cx="9830546" cy="4023360"/>
          </a:xfrm>
        </p:spPr>
        <p:txBody>
          <a:bodyPr>
            <a:normAutofit/>
          </a:bodyPr>
          <a:lstStyle/>
          <a:p>
            <a:r>
              <a:rPr lang="en-US" dirty="0"/>
              <a:t>Expenses </a:t>
            </a:r>
            <a:r>
              <a:rPr lang="en-US" b="1" dirty="0"/>
              <a:t>paid in </a:t>
            </a:r>
            <a:r>
              <a:rPr lang="en-US" b="1" dirty="0" smtClean="0"/>
              <a:t>2020 </a:t>
            </a:r>
            <a:r>
              <a:rPr lang="en-US" dirty="0"/>
              <a:t>for academic period beginning </a:t>
            </a:r>
            <a:r>
              <a:rPr lang="en-US" dirty="0" smtClean="0"/>
              <a:t>2020 </a:t>
            </a:r>
            <a:r>
              <a:rPr lang="en-US" dirty="0"/>
              <a:t>or first 3 months of </a:t>
            </a:r>
            <a:r>
              <a:rPr lang="en-US" dirty="0" smtClean="0"/>
              <a:t>2021</a:t>
            </a:r>
            <a:endParaRPr lang="en-US" altLang="en-US" dirty="0" smtClean="0"/>
          </a:p>
          <a:p>
            <a:r>
              <a:rPr lang="en-US" altLang="en-US" dirty="0"/>
              <a:t>Expenses paid by student considered paid by taxpayer</a:t>
            </a:r>
            <a:endParaRPr lang="en-US" dirty="0"/>
          </a:p>
          <a:p>
            <a:r>
              <a:rPr lang="en-US" altLang="en-US" dirty="0"/>
              <a:t>Expenses paid by 3rd party treated as paid by student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Qualified Expenses for Both Credits</a:t>
            </a:r>
          </a:p>
        </p:txBody>
      </p:sp>
    </p:spTree>
    <p:extLst>
      <p:ext uri="{BB962C8B-B14F-4D97-AF65-F5344CB8AC3E}">
        <p14:creationId xmlns:p14="http://schemas.microsoft.com/office/powerpoint/2010/main" val="402569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 4012—Page J-4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2288984"/>
          </a:xfrm>
        </p:spPr>
        <p:txBody>
          <a:bodyPr/>
          <a:lstStyle/>
          <a:p>
            <a:r>
              <a:rPr lang="en-US" dirty="0"/>
              <a:t>American Opportunity Credit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4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AOC up to $2,500 per </a:t>
            </a:r>
            <a:r>
              <a:rPr lang="en-US" altLang="en-US" b="1" dirty="0"/>
              <a:t>student</a:t>
            </a:r>
            <a:endParaRPr lang="en-US" b="1" dirty="0">
              <a:cs typeface="Calibri"/>
            </a:endParaRPr>
          </a:p>
          <a:p>
            <a:pPr lvl="1"/>
            <a:r>
              <a:rPr lang="en-US" altLang="en-US" dirty="0"/>
              <a:t>100% of first $2,000 of expenses</a:t>
            </a:r>
          </a:p>
          <a:p>
            <a:pPr lvl="1"/>
            <a:r>
              <a:rPr lang="en-US" altLang="en-US" dirty="0"/>
              <a:t>25% of second $2,000 of </a:t>
            </a:r>
            <a:r>
              <a:rPr lang="en-US" altLang="en-US" dirty="0" smtClean="0"/>
              <a:t>expenses</a:t>
            </a:r>
          </a:p>
          <a:p>
            <a:r>
              <a:rPr lang="en-US" altLang="en-US" dirty="0"/>
              <a:t>40% AOC refundable credit for most taxpayers</a:t>
            </a:r>
          </a:p>
          <a:p>
            <a:pPr lvl="1"/>
            <a:r>
              <a:rPr lang="en-US" altLang="en-US" dirty="0"/>
              <a:t>Up to $1,000 per student</a:t>
            </a:r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AOC Calculation</a:t>
            </a:r>
          </a:p>
        </p:txBody>
      </p:sp>
    </p:spTree>
    <p:extLst>
      <p:ext uri="{BB962C8B-B14F-4D97-AF65-F5344CB8AC3E}">
        <p14:creationId xmlns:p14="http://schemas.microsoft.com/office/powerpoint/2010/main" val="190708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10317422" cy="45038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Refundable portion of </a:t>
            </a:r>
            <a:r>
              <a:rPr lang="en-US" dirty="0" err="1"/>
              <a:t>AOC</a:t>
            </a:r>
            <a:r>
              <a:rPr lang="en-US" dirty="0"/>
              <a:t> </a:t>
            </a:r>
            <a:r>
              <a:rPr lang="en-US" b="1" dirty="0"/>
              <a:t>not </a:t>
            </a:r>
            <a:r>
              <a:rPr lang="en-US" dirty="0"/>
              <a:t>available to taxpayers</a:t>
            </a:r>
          </a:p>
          <a:p>
            <a:pPr lvl="1"/>
            <a:r>
              <a:rPr lang="en-US" dirty="0"/>
              <a:t>Under 18 end of tax year</a:t>
            </a:r>
            <a:r>
              <a:rPr lang="en-US" dirty="0" smtClean="0"/>
              <a:t> – </a:t>
            </a:r>
            <a:r>
              <a:rPr lang="en-US" b="1" dirty="0" smtClean="0"/>
              <a:t>or –</a:t>
            </a:r>
          </a:p>
          <a:p>
            <a:pPr lvl="1"/>
            <a:r>
              <a:rPr lang="en-US" dirty="0"/>
              <a:t>18 and earned income less than half their own </a:t>
            </a:r>
            <a:r>
              <a:rPr lang="en-US" dirty="0" smtClean="0"/>
              <a:t>support* – </a:t>
            </a:r>
            <a:r>
              <a:rPr lang="en-US" b="1" dirty="0" smtClean="0"/>
              <a:t>or –</a:t>
            </a:r>
          </a:p>
          <a:p>
            <a:pPr lvl="1"/>
            <a:r>
              <a:rPr lang="en-US" dirty="0"/>
              <a:t>Full-time students over 18 and under 24 with earned income less than half their own support*</a:t>
            </a:r>
          </a:p>
          <a:p>
            <a:pPr marL="768331" lvl="1" indent="0">
              <a:buNone/>
            </a:pPr>
            <a:r>
              <a:rPr lang="en-US" b="1" dirty="0"/>
              <a:t>and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One parent alive at the end of tax year</a:t>
            </a:r>
            <a:r>
              <a:rPr lang="en-US" dirty="0" smtClean="0"/>
              <a:t> – </a:t>
            </a:r>
            <a:r>
              <a:rPr lang="en-US" b="1" dirty="0" smtClean="0"/>
              <a:t>and –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filing MFJ</a:t>
            </a:r>
          </a:p>
          <a:p>
            <a:pPr marL="4234" indent="0">
              <a:buNone/>
            </a:pPr>
            <a:r>
              <a:rPr lang="en-US" sz="3200" dirty="0"/>
              <a:t>* It is not required that the earned income be used for their support – just that the student earns that amount or more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AOC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DC77-551F-4EC9-9AF4-5504B03B2F0A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Limited to first four years higher education as determined by the school (until completed senior year)</a:t>
            </a:r>
            <a:endParaRPr lang="en-US" dirty="0"/>
          </a:p>
          <a:p>
            <a:r>
              <a:rPr lang="en-US" altLang="en-US" dirty="0"/>
              <a:t>Limited to four tax years</a:t>
            </a:r>
          </a:p>
          <a:p>
            <a:r>
              <a:rPr lang="en-US" altLang="en-US" dirty="0"/>
              <a:t>Student must be candidate for degree, credential or certificate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205702-02AD-4EBA-9616-F3C17750BE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Income phase outs starting at </a:t>
            </a:r>
            <a:r>
              <a:rPr lang="en-US" altLang="en-US" dirty="0" smtClean="0"/>
              <a:t>$80,000 </a:t>
            </a:r>
            <a:r>
              <a:rPr lang="en-US" altLang="en-US" dirty="0"/>
              <a:t>($</a:t>
            </a:r>
            <a:r>
              <a:rPr lang="en-US" altLang="en-US" dirty="0" smtClean="0"/>
              <a:t>160,000 </a:t>
            </a:r>
            <a:r>
              <a:rPr lang="en-US" altLang="en-US" dirty="0"/>
              <a:t>MFJ)</a:t>
            </a:r>
          </a:p>
          <a:p>
            <a:r>
              <a:rPr lang="en-US" dirty="0" smtClean="0"/>
              <a:t>Enrolled at least half-time for </a:t>
            </a:r>
            <a:r>
              <a:rPr lang="en-US" dirty="0"/>
              <a:t>at least one term during tax year set by institution</a:t>
            </a:r>
            <a:endParaRPr lang="en-US" dirty="0" smtClean="0"/>
          </a:p>
          <a:p>
            <a:r>
              <a:rPr lang="en-US" dirty="0" smtClean="0"/>
              <a:t>Student has no </a:t>
            </a:r>
            <a:r>
              <a:rPr lang="en-US" dirty="0"/>
              <a:t>felony drug </a:t>
            </a:r>
            <a:r>
              <a:rPr lang="en-US" dirty="0" smtClean="0"/>
              <a:t>convictions</a:t>
            </a:r>
          </a:p>
          <a:p>
            <a:endParaRPr lang="en-US" dirty="0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AOC Requirements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0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Course-related books, supplies and equipment </a:t>
            </a:r>
          </a:p>
          <a:p>
            <a:pPr lvl="1"/>
            <a:r>
              <a:rPr lang="en-US" altLang="en-US" dirty="0"/>
              <a:t>Purchased from any source</a:t>
            </a:r>
          </a:p>
          <a:p>
            <a:pPr lvl="1"/>
            <a:r>
              <a:rPr lang="en-US" altLang="en-US" dirty="0"/>
              <a:t>Computers</a:t>
            </a:r>
            <a:r>
              <a:rPr lang="en-US" altLang="en-US" dirty="0" smtClean="0"/>
              <a:t> AOC expense when needed to</a:t>
            </a:r>
          </a:p>
          <a:p>
            <a:pPr lvl="2"/>
            <a:r>
              <a:rPr lang="en-US" altLang="en-US" dirty="0" smtClean="0"/>
              <a:t>Receive assignments</a:t>
            </a:r>
          </a:p>
          <a:p>
            <a:pPr lvl="2"/>
            <a:r>
              <a:rPr lang="en-US" altLang="en-US" dirty="0" smtClean="0"/>
              <a:t>Post assignments</a:t>
            </a:r>
          </a:p>
          <a:p>
            <a:pPr lvl="2"/>
            <a:r>
              <a:rPr lang="en-US" altLang="en-US" dirty="0" smtClean="0"/>
              <a:t>Collaborate with other students on group assignments</a:t>
            </a:r>
          </a:p>
          <a:p>
            <a:pPr lvl="2"/>
            <a:r>
              <a:rPr lang="en-US" altLang="en-US" dirty="0" smtClean="0"/>
              <a:t>Receive grades</a:t>
            </a:r>
          </a:p>
          <a:p>
            <a:pPr lvl="2">
              <a:buNone/>
            </a:pPr>
            <a:endParaRPr lang="en-US" altLang="en-US" dirty="0" smtClean="0"/>
          </a:p>
          <a:p>
            <a:pPr lvl="1">
              <a:buNone/>
            </a:pP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AOC Qualified Expenses</a:t>
            </a:r>
          </a:p>
        </p:txBody>
      </p:sp>
    </p:spTree>
    <p:extLst>
      <p:ext uri="{BB962C8B-B14F-4D97-AF65-F5344CB8AC3E}">
        <p14:creationId xmlns:p14="http://schemas.microsoft.com/office/powerpoint/2010/main" val="27573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Computer as </a:t>
            </a:r>
            <a:r>
              <a:rPr lang="en-US" dirty="0"/>
              <a:t>educational expense for </a:t>
            </a:r>
            <a:r>
              <a:rPr lang="en-US" dirty="0" err="1"/>
              <a:t>AOC</a:t>
            </a:r>
            <a:r>
              <a:rPr lang="en-US" dirty="0"/>
              <a:t> when needed to </a:t>
            </a:r>
          </a:p>
          <a:p>
            <a:pPr lvl="1"/>
            <a:r>
              <a:rPr lang="en-US" dirty="0"/>
              <a:t>submit and receive assignments</a:t>
            </a:r>
          </a:p>
          <a:p>
            <a:pPr lvl="1"/>
            <a:r>
              <a:rPr lang="en-US" dirty="0"/>
              <a:t>collaborate on group projects</a:t>
            </a:r>
          </a:p>
          <a:p>
            <a:pPr lvl="1"/>
            <a:r>
              <a:rPr lang="en-US" dirty="0"/>
              <a:t>receive </a:t>
            </a:r>
            <a:r>
              <a:rPr lang="en-US" dirty="0" smtClean="0"/>
              <a:t>grades or other internet-based activities</a:t>
            </a:r>
            <a:endParaRPr lang="en-US" dirty="0"/>
          </a:p>
          <a:p>
            <a:r>
              <a:rPr lang="en-US" dirty="0"/>
              <a:t>Taxpayers should keep</a:t>
            </a:r>
          </a:p>
          <a:p>
            <a:pPr lvl="1"/>
            <a:r>
              <a:rPr lang="en-US" dirty="0"/>
              <a:t>Receipts</a:t>
            </a:r>
          </a:p>
          <a:p>
            <a:pPr lvl="1"/>
            <a:r>
              <a:rPr lang="en-US" dirty="0"/>
              <a:t>Documentation of </a:t>
            </a:r>
            <a:r>
              <a:rPr lang="en-US" dirty="0" smtClean="0"/>
              <a:t>computer or internet requirements</a:t>
            </a:r>
            <a:endParaRPr lang="en-US" dirty="0"/>
          </a:p>
          <a:p>
            <a:pPr lvl="2"/>
            <a:r>
              <a:rPr lang="en-US" dirty="0"/>
              <a:t>Example: course syllabus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</a:t>
            </a:r>
            <a:r>
              <a:rPr lang="en-US" dirty="0"/>
              <a:t>as a Qualifying Expense</a:t>
            </a:r>
          </a:p>
        </p:txBody>
      </p:sp>
    </p:spTree>
    <p:extLst>
      <p:ext uri="{BB962C8B-B14F-4D97-AF65-F5344CB8AC3E}">
        <p14:creationId xmlns:p14="http://schemas.microsoft.com/office/powerpoint/2010/main" val="1065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672758"/>
          </a:xfrm>
        </p:spPr>
        <p:txBody>
          <a:bodyPr/>
          <a:lstStyle/>
          <a:p>
            <a:r>
              <a:rPr lang="en-US" dirty="0"/>
              <a:t>Lifetime Learning Credit</a:t>
            </a:r>
          </a:p>
        </p:txBody>
      </p:sp>
    </p:spTree>
    <p:extLst>
      <p:ext uri="{BB962C8B-B14F-4D97-AF65-F5344CB8AC3E}">
        <p14:creationId xmlns:p14="http://schemas.microsoft.com/office/powerpoint/2010/main" val="400092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-337820"/>
            <a:r>
              <a:rPr lang="en-US" altLang="en-US" dirty="0"/>
              <a:t>Worth up to $2,000 per</a:t>
            </a:r>
            <a:r>
              <a:rPr lang="en-US" altLang="en-US" b="1" dirty="0"/>
              <a:t> return</a:t>
            </a:r>
            <a:endParaRPr lang="en-US" b="1" dirty="0">
              <a:cs typeface="Calibri"/>
            </a:endParaRPr>
          </a:p>
          <a:p>
            <a:pPr lvl="1"/>
            <a:r>
              <a:rPr lang="en-US" altLang="en-US" dirty="0"/>
              <a:t>20% of first $10,000 of expenses</a:t>
            </a:r>
          </a:p>
          <a:p>
            <a:r>
              <a:rPr lang="en-US" altLang="en-US" dirty="0" smtClean="0"/>
              <a:t>Nonrefundable </a:t>
            </a:r>
            <a:r>
              <a:rPr lang="en-US" altLang="en-US" dirty="0"/>
              <a:t>credit</a:t>
            </a:r>
          </a:p>
          <a:p>
            <a:r>
              <a:rPr lang="en-US" altLang="en-US" dirty="0"/>
              <a:t>Felony drug conviction not a disqualifier</a:t>
            </a:r>
          </a:p>
          <a:p>
            <a:endParaRPr lang="en-US" alt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Lifetime Learning Credit</a:t>
            </a:r>
          </a:p>
        </p:txBody>
      </p:sp>
    </p:spTree>
    <p:extLst>
      <p:ext uri="{BB962C8B-B14F-4D97-AF65-F5344CB8AC3E}">
        <p14:creationId xmlns:p14="http://schemas.microsoft.com/office/powerpoint/2010/main" val="51976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No limit to number of years available</a:t>
            </a:r>
          </a:p>
          <a:p>
            <a:r>
              <a:rPr lang="en-US" altLang="en-US" dirty="0"/>
              <a:t>No minimum amount of course workload</a:t>
            </a:r>
          </a:p>
          <a:p>
            <a:r>
              <a:rPr lang="en-US" altLang="en-US" dirty="0"/>
              <a:t>No degree requirement</a:t>
            </a:r>
          </a:p>
          <a:p>
            <a:pPr lvl="1"/>
            <a:r>
              <a:rPr lang="en-US" altLang="en-US" dirty="0"/>
              <a:t>If not toward a degree, </a:t>
            </a:r>
            <a:r>
              <a:rPr lang="en-US" altLang="en-US" b="1" dirty="0"/>
              <a:t>must</a:t>
            </a:r>
            <a:r>
              <a:rPr lang="en-US" altLang="en-US" dirty="0"/>
              <a:t> be to acquire or improve job skills</a:t>
            </a:r>
          </a:p>
          <a:p>
            <a:pPr indent="-337820"/>
            <a:r>
              <a:rPr lang="en-US" altLang="en-US" dirty="0" err="1"/>
              <a:t>Phaseout</a:t>
            </a:r>
            <a:r>
              <a:rPr lang="en-US" altLang="en-US" dirty="0" smtClean="0"/>
              <a:t> </a:t>
            </a:r>
            <a:r>
              <a:rPr lang="en-US" altLang="en-US" smtClean="0"/>
              <a:t>begins with </a:t>
            </a:r>
            <a:r>
              <a:rPr lang="en-US" altLang="en-US" dirty="0"/>
              <a:t>AGI greater than $</a:t>
            </a:r>
            <a:r>
              <a:rPr lang="en-US" altLang="en-US" dirty="0" smtClean="0"/>
              <a:t>59,000 </a:t>
            </a:r>
            <a:r>
              <a:rPr lang="en-US" altLang="en-US" dirty="0"/>
              <a:t>($</a:t>
            </a:r>
            <a:r>
              <a:rPr lang="en-US" altLang="en-US" dirty="0" smtClean="0"/>
              <a:t>118,000 </a:t>
            </a:r>
            <a:r>
              <a:rPr lang="en-US" altLang="en-US" dirty="0"/>
              <a:t>MFJ)</a:t>
            </a:r>
            <a:endParaRPr lang="en-US" altLang="en-US" dirty="0">
              <a:cs typeface="Calibri"/>
            </a:endParaRP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Lifetime Learning Credit</a:t>
            </a:r>
          </a:p>
        </p:txBody>
      </p:sp>
    </p:spTree>
    <p:extLst>
      <p:ext uri="{BB962C8B-B14F-4D97-AF65-F5344CB8AC3E}">
        <p14:creationId xmlns:p14="http://schemas.microsoft.com/office/powerpoint/2010/main" val="780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Education benefits general information</a:t>
            </a:r>
          </a:p>
          <a:p>
            <a:r>
              <a:rPr lang="en-US" dirty="0" smtClean="0"/>
              <a:t>Grants and scholarships</a:t>
            </a:r>
          </a:p>
          <a:p>
            <a:r>
              <a:rPr lang="en-US" dirty="0" smtClean="0"/>
              <a:t>Education credits and adjustment</a:t>
            </a:r>
          </a:p>
          <a:p>
            <a:pPr lvl="1"/>
            <a:r>
              <a:rPr lang="en-US" dirty="0" smtClean="0"/>
              <a:t>American opportunity credit</a:t>
            </a:r>
          </a:p>
          <a:p>
            <a:pPr lvl="1"/>
            <a:r>
              <a:rPr lang="en-US" dirty="0" smtClean="0"/>
              <a:t>Lifetime learning credit</a:t>
            </a:r>
          </a:p>
          <a:p>
            <a:pPr lvl="1"/>
            <a:r>
              <a:rPr lang="en-US" dirty="0" smtClean="0"/>
              <a:t>Tuition and fees deduction</a:t>
            </a:r>
          </a:p>
          <a:p>
            <a:r>
              <a:rPr lang="en-US" dirty="0" smtClean="0"/>
              <a:t>Tax advantaged arrangements</a:t>
            </a:r>
          </a:p>
          <a:p>
            <a:r>
              <a:rPr lang="en-US" dirty="0" smtClean="0"/>
              <a:t>Form 1098-T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6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Tuition and fees</a:t>
            </a:r>
          </a:p>
          <a:p>
            <a:r>
              <a:rPr lang="en-US" altLang="en-US" dirty="0"/>
              <a:t>Books and equipment if must be purchased from school as a condition of enrollment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Common with trade, apprentice, and other vocational schools </a:t>
            </a:r>
          </a:p>
          <a:p>
            <a:pPr lvl="2"/>
            <a:endParaRPr lang="en-US" altLang="en-US" dirty="0" smtClean="0"/>
          </a:p>
          <a:p>
            <a:pPr lvl="2"/>
            <a:endParaRPr 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Lifetime Learning Credit Qualified Expenses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226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725557" y="1761433"/>
            <a:ext cx="10306876" cy="4023360"/>
          </a:xfrm>
        </p:spPr>
        <p:txBody>
          <a:bodyPr wrap="square">
            <a:normAutofit fontScale="92500" lnSpcReduction="20000"/>
          </a:bodyPr>
          <a:lstStyle/>
          <a:p>
            <a:pPr>
              <a:buNone/>
            </a:pPr>
            <a:r>
              <a:rPr lang="en-US" altLang="en-US" dirty="0"/>
              <a:t>	Jim and May Brown’s AGI for </a:t>
            </a:r>
            <a:r>
              <a:rPr lang="en-US" altLang="en-US" dirty="0" smtClean="0"/>
              <a:t>2020 </a:t>
            </a:r>
            <a:r>
              <a:rPr lang="en-US" altLang="en-US" dirty="0"/>
              <a:t>is $48,000. They claim their two children as dependents; Rose, 21, a full-time college sophomore and John, 23, a 4th year full-time college senior. </a:t>
            </a:r>
          </a:p>
          <a:p>
            <a:pPr>
              <a:buNone/>
            </a:pPr>
            <a:r>
              <a:rPr lang="en-US" altLang="en-US" dirty="0"/>
              <a:t>	The Browns made tuition payments of $6,000 in August for </a:t>
            </a:r>
            <a:r>
              <a:rPr lang="en-US" altLang="en-US" dirty="0" smtClean="0"/>
              <a:t>2020 </a:t>
            </a:r>
            <a:r>
              <a:rPr lang="en-US" altLang="en-US" dirty="0"/>
              <a:t>classes and $6,000 in December for </a:t>
            </a:r>
            <a:r>
              <a:rPr lang="en-US" altLang="en-US" dirty="0" smtClean="0"/>
              <a:t>2021 </a:t>
            </a:r>
            <a:r>
              <a:rPr lang="en-US" altLang="en-US" dirty="0"/>
              <a:t>term starting in January.</a:t>
            </a:r>
          </a:p>
          <a:p>
            <a:pPr>
              <a:buNone/>
            </a:pPr>
            <a:r>
              <a:rPr lang="en-US" altLang="en-US" dirty="0"/>
              <a:t>	For which education credits do they qualify?</a:t>
            </a:r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0000FF"/>
                </a:solidFill>
              </a:rPr>
              <a:t>American Opportunity for both children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Education Credits Quiz 1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0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1" y="6213476"/>
            <a:ext cx="3451225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04461" y="1761433"/>
            <a:ext cx="10127972" cy="402336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dirty="0"/>
              <a:t>	Can the Browns include the payments they made in December for </a:t>
            </a:r>
            <a:r>
              <a:rPr lang="en-US" altLang="en-US" dirty="0" smtClean="0"/>
              <a:t>2020?</a:t>
            </a:r>
            <a:endParaRPr lang="en-US" altLang="en-US" dirty="0"/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en-US" dirty="0"/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en-US" altLang="en-US" dirty="0"/>
              <a:t>			</a:t>
            </a:r>
            <a:r>
              <a:rPr lang="en-US" altLang="en-US" sz="3600" b="1" dirty="0">
                <a:solidFill>
                  <a:srgbClr val="0000FF"/>
                </a:solidFill>
              </a:rPr>
              <a:t>Yes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Education Credits Quiz 1 – Part 2</a:t>
            </a:r>
          </a:p>
        </p:txBody>
      </p:sp>
    </p:spTree>
    <p:extLst>
      <p:ext uri="{BB962C8B-B14F-4D97-AF65-F5344CB8AC3E}">
        <p14:creationId xmlns:p14="http://schemas.microsoft.com/office/powerpoint/2010/main" val="146599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1" y="6213476"/>
            <a:ext cx="3451225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824948" y="1761433"/>
            <a:ext cx="10207485" cy="40233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  <a:defRPr/>
            </a:pPr>
            <a:r>
              <a:rPr lang="en-US" altLang="en-US" dirty="0"/>
              <a:t>	If Rose had paid for her own tuition, how would the answer differ?</a:t>
            </a:r>
          </a:p>
          <a:p>
            <a:pPr>
              <a:buNone/>
              <a:defRPr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340995" indent="-340995">
              <a:buNone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	No difference, unless Rose not claimed as </a:t>
            </a:r>
            <a:r>
              <a:rPr lang="en-US" altLang="en-US" b="1" dirty="0" smtClean="0">
                <a:solidFill>
                  <a:srgbClr val="0000FF"/>
                </a:solidFill>
              </a:rPr>
              <a:t>dependent </a:t>
            </a:r>
            <a:endParaRPr lang="en-US" altLang="en-US" dirty="0">
              <a:solidFill>
                <a:srgbClr val="1F497D"/>
              </a:solidFill>
              <a:cs typeface="Calibri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Education Credits Quiz 2 </a:t>
            </a:r>
          </a:p>
        </p:txBody>
      </p:sp>
    </p:spTree>
    <p:extLst>
      <p:ext uri="{BB962C8B-B14F-4D97-AF65-F5344CB8AC3E}">
        <p14:creationId xmlns:p14="http://schemas.microsoft.com/office/powerpoint/2010/main" val="275798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24001" y="6213476"/>
            <a:ext cx="3451225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894522" y="1761433"/>
            <a:ext cx="10137911" cy="40233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  <a:defRPr/>
            </a:pPr>
            <a:r>
              <a:rPr lang="en-US" altLang="en-US" dirty="0"/>
              <a:t>	If Jim and May had not </a:t>
            </a:r>
            <a:r>
              <a:rPr lang="en-US" altLang="en-US" dirty="0">
                <a:solidFill>
                  <a:srgbClr val="000000"/>
                </a:solidFill>
              </a:rPr>
              <a:t>claimed Rose as a dependent,</a:t>
            </a:r>
            <a:r>
              <a:rPr lang="en-US" altLang="en-US" dirty="0"/>
              <a:t> even though entitled, who is entitled to the credit?</a:t>
            </a:r>
            <a:endParaRPr lang="en-US" dirty="0"/>
          </a:p>
          <a:p>
            <a:pPr>
              <a:buNone/>
              <a:defRPr/>
            </a:pPr>
            <a:endParaRPr lang="en-US" altLang="en-US" dirty="0"/>
          </a:p>
          <a:p>
            <a:pPr marL="346075" lvl="1" indent="0"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Rose is entitled to the </a:t>
            </a:r>
            <a:r>
              <a:rPr lang="en-US" altLang="en-US" b="1" dirty="0" smtClean="0">
                <a:solidFill>
                  <a:srgbClr val="0000FF"/>
                </a:solidFill>
              </a:rPr>
              <a:t>nonrefundable </a:t>
            </a:r>
            <a:r>
              <a:rPr lang="en-US" altLang="en-US" b="1" dirty="0">
                <a:solidFill>
                  <a:srgbClr val="0000FF"/>
                </a:solidFill>
              </a:rPr>
              <a:t>credit, but not the refundable portion of the credit (student between the ages of </a:t>
            </a:r>
            <a:r>
              <a:rPr lang="en-US" altLang="en-US" b="1" dirty="0" smtClean="0">
                <a:solidFill>
                  <a:srgbClr val="0000FF"/>
                </a:solidFill>
              </a:rPr>
              <a:t>18-24 </a:t>
            </a:r>
            <a:r>
              <a:rPr lang="en-US" altLang="en-US" b="1" dirty="0">
                <a:solidFill>
                  <a:srgbClr val="0000FF"/>
                </a:solidFill>
              </a:rPr>
              <a:t>with no earned income, at least one living parent, and not filing MFJ)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Education Credits Quiz 3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86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24001" y="6213476"/>
            <a:ext cx="3451225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894522" y="1761433"/>
            <a:ext cx="10137911" cy="40233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0995" indent="-340995">
              <a:buNone/>
              <a:defRPr/>
            </a:pPr>
            <a:r>
              <a:rPr lang="en-US" altLang="en-US" dirty="0"/>
              <a:t>	If </a:t>
            </a:r>
            <a:r>
              <a:rPr lang="en-US" altLang="en-US" dirty="0" smtClean="0"/>
              <a:t>Rose attended only ¾ time and earned $5,000 at a part-time job, who </a:t>
            </a:r>
            <a:r>
              <a:rPr lang="en-US" altLang="en-US" dirty="0"/>
              <a:t>is entitled to the credit?</a:t>
            </a:r>
            <a:endParaRPr lang="en-US" dirty="0"/>
          </a:p>
          <a:p>
            <a:pPr>
              <a:buNone/>
              <a:defRPr/>
            </a:pPr>
            <a:endParaRPr lang="en-US" altLang="en-US" dirty="0"/>
          </a:p>
          <a:p>
            <a:pPr marL="346075" lvl="1" indent="0"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Rose is </a:t>
            </a:r>
            <a:r>
              <a:rPr lang="en-US" altLang="en-US" b="1" dirty="0" smtClean="0">
                <a:solidFill>
                  <a:srgbClr val="0000FF"/>
                </a:solidFill>
              </a:rPr>
              <a:t>no longer a dependent (must be full-time student or have income under $4,200). She is entitled </a:t>
            </a:r>
            <a:r>
              <a:rPr lang="en-US" altLang="en-US" b="1" dirty="0">
                <a:solidFill>
                  <a:srgbClr val="0000FF"/>
                </a:solidFill>
              </a:rPr>
              <a:t>to the </a:t>
            </a:r>
            <a:r>
              <a:rPr lang="en-US" altLang="en-US" b="1" dirty="0" smtClean="0">
                <a:solidFill>
                  <a:srgbClr val="0000FF"/>
                </a:solidFill>
              </a:rPr>
              <a:t>nonrefundable </a:t>
            </a:r>
            <a:r>
              <a:rPr lang="en-US" altLang="en-US" b="1" dirty="0">
                <a:solidFill>
                  <a:srgbClr val="0000FF"/>
                </a:solidFill>
              </a:rPr>
              <a:t>credit, but not the refundable portion of the credit (student between the ages of </a:t>
            </a:r>
            <a:r>
              <a:rPr lang="en-US" altLang="en-US" b="1" dirty="0" smtClean="0">
                <a:solidFill>
                  <a:srgbClr val="0000FF"/>
                </a:solidFill>
              </a:rPr>
              <a:t>18-24 </a:t>
            </a:r>
            <a:r>
              <a:rPr lang="en-US" altLang="en-US" b="1" dirty="0">
                <a:solidFill>
                  <a:srgbClr val="0000FF"/>
                </a:solidFill>
              </a:rPr>
              <a:t>with </a:t>
            </a:r>
            <a:r>
              <a:rPr lang="en-US" altLang="en-US" b="1" dirty="0" smtClean="0">
                <a:solidFill>
                  <a:srgbClr val="0000FF"/>
                </a:solidFill>
              </a:rPr>
              <a:t>earned income less than ½ her total support, at </a:t>
            </a:r>
            <a:r>
              <a:rPr lang="en-US" altLang="en-US" b="1" dirty="0">
                <a:solidFill>
                  <a:srgbClr val="0000FF"/>
                </a:solidFill>
              </a:rPr>
              <a:t>least one living parent, and not filing MFJ)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Education Credits Quiz </a:t>
            </a:r>
            <a:r>
              <a:rPr lang="en-US" dirty="0" smtClean="0"/>
              <a:t>4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04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6503" y="3552519"/>
            <a:ext cx="6966440" cy="1112839"/>
          </a:xfrm>
        </p:spPr>
        <p:txBody>
          <a:bodyPr/>
          <a:lstStyle/>
          <a:p>
            <a:r>
              <a:rPr lang="en-US" dirty="0" smtClean="0"/>
              <a:t>Extended through 2020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56" y="2087172"/>
            <a:ext cx="6970533" cy="1219200"/>
          </a:xfrm>
        </p:spPr>
        <p:txBody>
          <a:bodyPr/>
          <a:lstStyle/>
          <a:p>
            <a:r>
              <a:rPr lang="en-US" dirty="0" smtClean="0"/>
              <a:t>Tuition and Fees Deduction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D89DEBE-48D5-4AE0-AE1E-1A1B24923DC0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Tuition and Fees Deduction extended through 2020</a:t>
            </a:r>
          </a:p>
          <a:p>
            <a:r>
              <a:rPr lang="en-US" altLang="en-US" dirty="0" smtClean="0"/>
              <a:t>Retroactive to 2018 </a:t>
            </a:r>
          </a:p>
          <a:p>
            <a:pPr lvl="1"/>
            <a:r>
              <a:rPr lang="en-US" altLang="en-US" dirty="0" smtClean="0"/>
              <a:t>Amend to claim adjustment (if advantageous to taxpayer)</a:t>
            </a:r>
          </a:p>
          <a:p>
            <a:r>
              <a:rPr lang="en-US" altLang="en-US" dirty="0" smtClean="0"/>
              <a:t>Not a credit</a:t>
            </a:r>
          </a:p>
          <a:p>
            <a:pPr lvl="1"/>
            <a:r>
              <a:rPr lang="en-US" altLang="en-US" dirty="0" smtClean="0"/>
              <a:t>Adjustment to income on Schedule 1 part II line 21</a:t>
            </a:r>
          </a:p>
          <a:p>
            <a:pPr lvl="1"/>
            <a:r>
              <a:rPr lang="en-US" altLang="en-US" dirty="0" smtClean="0"/>
              <a:t>Reduces AGI</a:t>
            </a:r>
            <a:endParaRPr lang="en-US" altLang="en-US" dirty="0"/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Tuition and Fees Deduction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670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D89DEBE-48D5-4AE0-AE1E-1A1B24923DC0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Student must be taxpayer, spouse or dependent</a:t>
            </a:r>
          </a:p>
          <a:p>
            <a:r>
              <a:rPr lang="en-US" altLang="en-US" dirty="0" smtClean="0"/>
              <a:t>Taxpayer cannot file MFS</a:t>
            </a:r>
          </a:p>
          <a:p>
            <a:r>
              <a:rPr lang="en-US" altLang="en-US" dirty="0" smtClean="0"/>
              <a:t>Student must not be claimed as dependent on another return</a:t>
            </a:r>
          </a:p>
          <a:p>
            <a:pPr lvl="1"/>
            <a:r>
              <a:rPr lang="en-US" altLang="en-US" dirty="0" smtClean="0"/>
              <a:t>If student can be claimed as a dependent but isn’t, he can not take deduction</a:t>
            </a:r>
            <a:endParaRPr lang="en-US" altLang="en-US" dirty="0"/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Tuition and Fees Deduction 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1676400"/>
            <a:ext cx="6400800" cy="58477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3200" dirty="0" smtClean="0"/>
              <a:t>Rules for Tuition and Fees Deduction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6708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F36535F-1C54-432A-8211-E8C8905CF9CC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Student must be enrolled at eligible post-secondary school</a:t>
            </a:r>
          </a:p>
          <a:p>
            <a:r>
              <a:rPr lang="en-US" altLang="en-US" dirty="0" smtClean="0"/>
              <a:t>Taxpayer cannot treat spouse as nonresident alien</a:t>
            </a:r>
          </a:p>
          <a:p>
            <a:r>
              <a:rPr lang="en-US" altLang="en-US" dirty="0" smtClean="0"/>
              <a:t>Taxpayer’s AGI must be below limit for filing status</a:t>
            </a:r>
          </a:p>
          <a:p>
            <a:pPr lvl="1"/>
            <a:r>
              <a:rPr lang="en-US" altLang="en-US" dirty="0" smtClean="0"/>
              <a:t>See Pub 4012</a:t>
            </a:r>
            <a:endParaRPr lang="en-US" altLang="en-US" dirty="0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Tuition and Fees Deduction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3458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94014" y="1734137"/>
            <a:ext cx="9938419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/>
              <a:t>different education benefits</a:t>
            </a:r>
          </a:p>
          <a:p>
            <a:r>
              <a:rPr lang="en-US" dirty="0"/>
              <a:t>Different benefits have different rules for qualifying expenses</a:t>
            </a:r>
            <a:endParaRPr lang="en-US" dirty="0" smtClean="0"/>
          </a:p>
          <a:p>
            <a:r>
              <a:rPr lang="en-US" dirty="0" smtClean="0"/>
              <a:t>Expense can be used only once </a:t>
            </a:r>
          </a:p>
          <a:p>
            <a:pPr lvl="1"/>
            <a:r>
              <a:rPr lang="en-US" dirty="0" smtClean="0"/>
              <a:t>Exception: also use to reduce additional tax on IRA early distribution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Benefits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9683817" y="1172835"/>
            <a:ext cx="1884731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200" b="1" dirty="0"/>
              <a:t>Pub 4012 Tab J</a:t>
            </a:r>
          </a:p>
        </p:txBody>
      </p:sp>
    </p:spTree>
    <p:extLst>
      <p:ext uri="{BB962C8B-B14F-4D97-AF65-F5344CB8AC3E}">
        <p14:creationId xmlns:p14="http://schemas.microsoft.com/office/powerpoint/2010/main" val="71028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ED5945E-9B0D-44F1-B4DC-5159BFB10F62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Include tuition and fees that must be paid to the school as a condition of enrollment</a:t>
            </a:r>
          </a:p>
          <a:p>
            <a:r>
              <a:rPr lang="en-US" altLang="en-US" dirty="0" smtClean="0"/>
              <a:t>Include books and supplies </a:t>
            </a:r>
            <a:r>
              <a:rPr lang="en-US" altLang="en-US" b="1" dirty="0" smtClean="0"/>
              <a:t>only</a:t>
            </a:r>
            <a:r>
              <a:rPr lang="en-US" altLang="en-US" dirty="0" smtClean="0"/>
              <a:t> if they </a:t>
            </a:r>
            <a:r>
              <a:rPr lang="en-US" altLang="en-US" b="1" dirty="0" smtClean="0"/>
              <a:t>must</a:t>
            </a:r>
            <a:r>
              <a:rPr lang="en-US" altLang="en-US" dirty="0" smtClean="0"/>
              <a:t> be purchased from the school as a condition of enrollment</a:t>
            </a:r>
            <a:endParaRPr lang="en-US" altLang="en-US" dirty="0"/>
          </a:p>
        </p:txBody>
      </p:sp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Tuition and Fees Deduction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1625024"/>
            <a:ext cx="3657600" cy="58477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altLang="en-US" sz="3200" dirty="0" smtClean="0"/>
              <a:t>Qualified Expenses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7142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85B49DE-AD96-4DB2-87A4-2BD6FDA86A10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If student is dependent, expenses paid by student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considered paid by taxpayer </a:t>
            </a:r>
          </a:p>
          <a:p>
            <a:r>
              <a:rPr lang="en-US" altLang="en-US" dirty="0" smtClean="0"/>
              <a:t>Costs paid by 3rd party, treated as paid by student</a:t>
            </a:r>
          </a:p>
          <a:p>
            <a:r>
              <a:rPr lang="en-US" altLang="en-US" dirty="0" smtClean="0"/>
              <a:t>Refer to Pub 4012 for TaxSlayer entries</a:t>
            </a:r>
          </a:p>
          <a:p>
            <a:endParaRPr lang="en-US" alt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Tuition and Fees Deduction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8220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Tax-Advantaged Arrangements</a:t>
            </a:r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Educational </a:t>
            </a:r>
            <a:r>
              <a:rPr lang="en-US" altLang="en-US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13331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Can contribute up to $2,000 per year per individual</a:t>
            </a:r>
          </a:p>
          <a:p>
            <a:pPr lvl="1"/>
            <a:r>
              <a:rPr lang="en-US" altLang="en-US" dirty="0"/>
              <a:t>AGI phase-out </a:t>
            </a:r>
            <a:r>
              <a:rPr lang="en-US" altLang="en-US" dirty="0" smtClean="0"/>
              <a:t>limitation ($110,000 or $220,000 if MFJ)</a:t>
            </a:r>
            <a:endParaRPr lang="en-US" altLang="en-US" dirty="0"/>
          </a:p>
          <a:p>
            <a:r>
              <a:rPr lang="en-US" dirty="0"/>
              <a:t>Contributions not </a:t>
            </a:r>
            <a:r>
              <a:rPr lang="en-US" dirty="0" smtClean="0"/>
              <a:t>deductible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Distributions </a:t>
            </a:r>
            <a:r>
              <a:rPr lang="en-US" dirty="0"/>
              <a:t>not taxable when used for qualified educational expenses</a:t>
            </a:r>
          </a:p>
          <a:p>
            <a:pPr lvl="1"/>
            <a:r>
              <a:rPr lang="en-US" dirty="0"/>
              <a:t>Distribution reported on </a:t>
            </a:r>
            <a:r>
              <a:rPr lang="en-US" dirty="0" smtClean="0"/>
              <a:t>1099-Q</a:t>
            </a:r>
          </a:p>
          <a:p>
            <a:pPr lvl="1"/>
            <a:r>
              <a:rPr lang="en-US" dirty="0" smtClean="0"/>
              <a:t>If distribution greater than education expenses – </a:t>
            </a:r>
            <a:r>
              <a:rPr lang="en-US" b="1" dirty="0" smtClean="0"/>
              <a:t>out of scope</a:t>
            </a:r>
          </a:p>
          <a:p>
            <a:pPr lvl="1"/>
            <a:endParaRPr lang="en-US" altLang="en-US" dirty="0"/>
          </a:p>
        </p:txBody>
      </p:sp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11327294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Coverdell Education Savings Account (ESA)</a:t>
            </a:r>
          </a:p>
        </p:txBody>
      </p:sp>
    </p:spTree>
    <p:extLst>
      <p:ext uri="{BB962C8B-B14F-4D97-AF65-F5344CB8AC3E}">
        <p14:creationId xmlns:p14="http://schemas.microsoft.com/office/powerpoint/2010/main" val="152705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Tuition and fees required for enrollment</a:t>
            </a:r>
          </a:p>
          <a:p>
            <a:r>
              <a:rPr lang="en-US" altLang="en-US" dirty="0"/>
              <a:t>Books, supplies and equipment required for enrollment</a:t>
            </a:r>
          </a:p>
          <a:p>
            <a:r>
              <a:rPr lang="en-US" altLang="en-US" dirty="0"/>
              <a:t>Expenses for special needs services</a:t>
            </a:r>
          </a:p>
          <a:p>
            <a:r>
              <a:rPr lang="en-US" altLang="en-US" b="1" dirty="0"/>
              <a:t>Room and board </a:t>
            </a:r>
            <a:r>
              <a:rPr lang="en-US" altLang="en-US" dirty="0"/>
              <a:t>if </a:t>
            </a:r>
            <a:r>
              <a:rPr lang="en-US" altLang="en-US" dirty="0" smtClean="0"/>
              <a:t>enrolled at </a:t>
            </a:r>
            <a:r>
              <a:rPr lang="en-US" altLang="en-US" dirty="0"/>
              <a:t>least half-time</a:t>
            </a:r>
          </a:p>
        </p:txBody>
      </p:sp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ESA Qualifying Expenses</a:t>
            </a:r>
          </a:p>
        </p:txBody>
      </p:sp>
    </p:spTree>
    <p:extLst>
      <p:ext uri="{BB962C8B-B14F-4D97-AF65-F5344CB8AC3E}">
        <p14:creationId xmlns:p14="http://schemas.microsoft.com/office/powerpoint/2010/main" val="37832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called Section 529 plans</a:t>
            </a:r>
          </a:p>
          <a:p>
            <a:r>
              <a:rPr lang="en-US" dirty="0"/>
              <a:t>Contribution amount limited to the amount necessary for qualified education</a:t>
            </a:r>
          </a:p>
          <a:p>
            <a:r>
              <a:rPr lang="en-US" dirty="0"/>
              <a:t>No AGI phase-out limitations</a:t>
            </a:r>
          </a:p>
          <a:p>
            <a:r>
              <a:rPr lang="en-US" dirty="0"/>
              <a:t>Can contribute to QTP and ESA in the same year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Tuition Program (</a:t>
            </a:r>
            <a:r>
              <a:rPr lang="en-US" dirty="0" err="1"/>
              <a:t>QTP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77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03C96-EC0A-4244-8A2C-14550A91AC0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Distributions from 529 plans now allowed to pay beneficiary or sibling student loan principal or interest</a:t>
            </a:r>
          </a:p>
          <a:p>
            <a:pPr lvl="1"/>
            <a:r>
              <a:rPr lang="en-US" dirty="0" smtClean="0"/>
              <a:t>Lifetime limit $10,000</a:t>
            </a:r>
          </a:p>
          <a:p>
            <a:r>
              <a:rPr lang="en-US" dirty="0" smtClean="0"/>
              <a:t>529 plan qualified distributions now include payment for apprenticeship programs registered and certified by U.S Department of Labor</a:t>
            </a:r>
          </a:p>
          <a:p>
            <a:pPr lvl="1"/>
            <a:r>
              <a:rPr lang="en-US" dirty="0" smtClean="0"/>
              <a:t>Qualified expenses include books, fees, supplies and equipment </a:t>
            </a:r>
          </a:p>
          <a:p>
            <a:r>
              <a:rPr lang="en-US" dirty="0" smtClean="0"/>
              <a:t>Retroactive to 2019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Expansion of QTP/529 Plan Qualified Distributions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New tax benefit for distributions after December 31, 2018</a:t>
            </a:r>
          </a:p>
          <a:p>
            <a:pPr lvl="1"/>
            <a:r>
              <a:rPr lang="en-US" dirty="0" smtClean="0"/>
              <a:t>Allow distribution for expenses up to $10,000 of qualified student loan repayments</a:t>
            </a:r>
          </a:p>
          <a:p>
            <a:pPr lvl="2"/>
            <a:r>
              <a:rPr lang="en-US" dirty="0" smtClean="0"/>
              <a:t>$10,000 is a lifetime limit</a:t>
            </a:r>
          </a:p>
          <a:p>
            <a:pPr lvl="2"/>
            <a:r>
              <a:rPr lang="en-US" dirty="0" smtClean="0"/>
              <a:t>Interest repaid is not eligible for student loan interest deduction </a:t>
            </a:r>
          </a:p>
          <a:p>
            <a:pPr lvl="1"/>
            <a:r>
              <a:rPr lang="en-US" dirty="0" smtClean="0"/>
              <a:t>Distributions may also be used for qualified Apprenticeship Programs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QTP Qualifying </a:t>
            </a:r>
            <a:r>
              <a:rPr lang="en-US" dirty="0" smtClean="0"/>
              <a:t>Expenses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03C96-EC0A-4244-8A2C-14550A91AC0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Tuition and fees required for enrollment</a:t>
            </a:r>
          </a:p>
          <a:p>
            <a:r>
              <a:rPr lang="en-US" altLang="en-US" dirty="0"/>
              <a:t>Books, supplies and equipment used by beneficiary </a:t>
            </a:r>
          </a:p>
          <a:p>
            <a:r>
              <a:rPr lang="en-US" altLang="en-US" dirty="0"/>
              <a:t>Expenses for special needs services</a:t>
            </a:r>
          </a:p>
          <a:p>
            <a:r>
              <a:rPr lang="en-US" altLang="en-US" b="1" dirty="0"/>
              <a:t>Room and board </a:t>
            </a:r>
            <a:r>
              <a:rPr lang="en-US" altLang="en-US" dirty="0"/>
              <a:t>if student at least half-time</a:t>
            </a:r>
          </a:p>
          <a:p>
            <a:r>
              <a:rPr lang="en-US" altLang="en-US" dirty="0"/>
              <a:t>Up to $10,000 per year can be distributed for elementary or secondary school </a:t>
            </a:r>
            <a:r>
              <a:rPr lang="en-US" altLang="en-US" dirty="0" smtClean="0"/>
              <a:t>tuition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QTP Qualifying </a:t>
            </a:r>
            <a:r>
              <a:rPr lang="en-US" dirty="0" smtClean="0"/>
              <a:t>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9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</a:t>
            </a:r>
            <a:r>
              <a:rPr lang="en-US" dirty="0"/>
              <a:t>education costs </a:t>
            </a:r>
            <a:r>
              <a:rPr lang="en-US" dirty="0" smtClean="0"/>
              <a:t>qualify for exception </a:t>
            </a:r>
            <a:r>
              <a:rPr lang="en-US" dirty="0"/>
              <a:t>to 10% additional </a:t>
            </a:r>
            <a:r>
              <a:rPr lang="en-US" dirty="0" smtClean="0"/>
              <a:t>tax</a:t>
            </a:r>
          </a:p>
          <a:p>
            <a:pPr lvl="1"/>
            <a:r>
              <a:rPr lang="en-US" dirty="0" smtClean="0"/>
              <a:t>Including </a:t>
            </a:r>
            <a:r>
              <a:rPr lang="en-US" b="1" dirty="0" smtClean="0"/>
              <a:t>room and board </a:t>
            </a:r>
            <a:r>
              <a:rPr lang="en-US" dirty="0" smtClean="0"/>
              <a:t>if enrolled at least half-time</a:t>
            </a:r>
            <a:endParaRPr lang="en-US" dirty="0"/>
          </a:p>
          <a:p>
            <a:r>
              <a:rPr lang="en-US" dirty="0"/>
              <a:t>Education expenses still available for credit or deduction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See Other Taxes lesson</a:t>
            </a:r>
          </a:p>
          <a:p>
            <a:pPr>
              <a:buNone/>
            </a:pPr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Reduce </a:t>
            </a:r>
            <a:r>
              <a:rPr lang="en-US" dirty="0" smtClean="0"/>
              <a:t>Additional Tax on IRA </a:t>
            </a:r>
            <a:r>
              <a:rPr lang="en-US" dirty="0"/>
              <a:t>Early </a:t>
            </a:r>
            <a:r>
              <a:rPr lang="en-US" dirty="0" smtClean="0"/>
              <a:t>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9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337820"/>
            <a:r>
              <a:rPr lang="en-US" altLang="en-US" dirty="0"/>
              <a:t>Any accredited public, nonprofit, or private post-secondary institution eligible to participate in Department of Education student aid program</a:t>
            </a:r>
            <a:endParaRPr lang="en-US" altLang="en-US" dirty="0">
              <a:cs typeface="Calibri"/>
            </a:endParaRPr>
          </a:p>
          <a:p>
            <a:pPr lvl="1"/>
            <a:r>
              <a:rPr lang="en-US" altLang="en-US" dirty="0"/>
              <a:t>College or university</a:t>
            </a:r>
          </a:p>
          <a:p>
            <a:pPr lvl="1"/>
            <a:r>
              <a:rPr lang="en-US" altLang="en-US" dirty="0"/>
              <a:t>Technical, trade or vocational </a:t>
            </a:r>
            <a:r>
              <a:rPr lang="en-US" altLang="en-US" dirty="0" smtClean="0"/>
              <a:t>school</a:t>
            </a:r>
          </a:p>
          <a:p>
            <a:r>
              <a:rPr lang="en-US" altLang="en-US" dirty="0" smtClean="0"/>
              <a:t>Exception: for tax-free scholarship, must be accredited but not necessarily eligible for student aid program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   See </a:t>
            </a:r>
            <a:r>
              <a:rPr lang="en-US" altLang="en-US" dirty="0">
                <a:hlinkClick r:id="rId3"/>
              </a:rPr>
              <a:t>https://fafsa.ed.gov/FAFSA/app/schoolSearch</a:t>
            </a:r>
            <a:endParaRPr lang="en-US" alt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335489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Qualified </a:t>
            </a:r>
            <a:r>
              <a:rPr lang="en-US" altLang="en-US" dirty="0"/>
              <a:t>Education Institution</a:t>
            </a:r>
          </a:p>
        </p:txBody>
      </p:sp>
    </p:spTree>
    <p:extLst>
      <p:ext uri="{BB962C8B-B14F-4D97-AF65-F5344CB8AC3E}">
        <p14:creationId xmlns:p14="http://schemas.microsoft.com/office/powerpoint/2010/main" val="25174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50</a:t>
            </a:fld>
            <a:endParaRPr lang="en-US" altLang="en-US"/>
          </a:p>
        </p:txBody>
      </p:sp>
      <p:sp>
        <p:nvSpPr>
          <p:cNvPr id="7168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Employers can provide up to $5,250 of tax-free educational assistance to employees</a:t>
            </a:r>
          </a:p>
          <a:p>
            <a:pPr lvl="1"/>
            <a:r>
              <a:rPr lang="en-US" altLang="en-US" dirty="0"/>
              <a:t>Should not be included on W-2</a:t>
            </a:r>
          </a:p>
          <a:p>
            <a:pPr lvl="1"/>
            <a:r>
              <a:rPr lang="en-US" altLang="en-US" dirty="0"/>
              <a:t>Should not be reported on tax return</a:t>
            </a:r>
          </a:p>
          <a:p>
            <a:pPr lvl="1"/>
            <a:r>
              <a:rPr lang="en-US" altLang="en-US" dirty="0"/>
              <a:t>Expenses paid with tax-free employer-provided assistance cannot be used for any other educational benefit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Employer-Provided Educational Assistance</a:t>
            </a:r>
          </a:p>
        </p:txBody>
      </p:sp>
    </p:spTree>
    <p:extLst>
      <p:ext uri="{BB962C8B-B14F-4D97-AF65-F5344CB8AC3E}">
        <p14:creationId xmlns:p14="http://schemas.microsoft.com/office/powerpoint/2010/main" val="6053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727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Should not be included on W-2</a:t>
            </a:r>
          </a:p>
          <a:p>
            <a:r>
              <a:rPr lang="en-US" altLang="en-US" dirty="0"/>
              <a:t>Should not be reported on tax return</a:t>
            </a:r>
          </a:p>
          <a:p>
            <a:r>
              <a:rPr lang="en-US" altLang="en-US" dirty="0"/>
              <a:t>Expenses paid with VA education assistance cannot be used for any other educational benefit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Veterans’ Educational Assistance		</a:t>
            </a:r>
          </a:p>
        </p:txBody>
      </p:sp>
    </p:spTree>
    <p:extLst>
      <p:ext uri="{BB962C8B-B14F-4D97-AF65-F5344CB8AC3E}">
        <p14:creationId xmlns:p14="http://schemas.microsoft.com/office/powerpoint/2010/main" val="400759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Exempts interest income on savings bonds used for qualified education expenses</a:t>
            </a:r>
          </a:p>
          <a:p>
            <a:pPr>
              <a:buFont typeface="Wingdings" charset="2"/>
              <a:buChar char="Ø"/>
            </a:pPr>
            <a:r>
              <a:rPr lang="en-US" b="1" dirty="0"/>
              <a:t>Out of scope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Savings Bond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27673" y="1178223"/>
            <a:ext cx="1330035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200" b="1" dirty="0"/>
              <a:t>Pub 970</a:t>
            </a:r>
          </a:p>
        </p:txBody>
      </p:sp>
    </p:spTree>
    <p:extLst>
      <p:ext uri="{BB962C8B-B14F-4D97-AF65-F5344CB8AC3E}">
        <p14:creationId xmlns:p14="http://schemas.microsoft.com/office/powerpoint/2010/main" val="20421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Form 1098-T</a:t>
            </a:r>
          </a:p>
        </p:txBody>
      </p:sp>
      <p:sp>
        <p:nvSpPr>
          <p:cNvPr id="135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Education Benefits</a:t>
            </a:r>
          </a:p>
        </p:txBody>
      </p:sp>
    </p:spTree>
    <p:extLst>
      <p:ext uri="{BB962C8B-B14F-4D97-AF65-F5344CB8AC3E}">
        <p14:creationId xmlns:p14="http://schemas.microsoft.com/office/powerpoint/2010/main" val="32476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54</a:t>
            </a:fld>
            <a:endParaRPr lang="en-US" alt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Form 1098-T issued by education institution provides</a:t>
            </a:r>
          </a:p>
          <a:p>
            <a:pPr lvl="1"/>
            <a:r>
              <a:rPr lang="en-US" altLang="en-US" dirty="0"/>
              <a:t>Amount paid (should no longer be amount billed)</a:t>
            </a:r>
          </a:p>
          <a:p>
            <a:pPr lvl="1"/>
            <a:r>
              <a:rPr lang="en-US" altLang="en-US" dirty="0"/>
              <a:t>Student status </a:t>
            </a:r>
          </a:p>
          <a:p>
            <a:pPr lvl="1"/>
            <a:r>
              <a:rPr lang="en-US" altLang="en-US" dirty="0"/>
              <a:t>Scholarship or grant amount</a:t>
            </a:r>
          </a:p>
          <a:p>
            <a:r>
              <a:rPr lang="en-US" altLang="en-US" dirty="0"/>
              <a:t>Must have 1098-T to claim AOC</a:t>
            </a:r>
            <a:r>
              <a:rPr lang="en-US" altLang="en-US" dirty="0" smtClean="0"/>
              <a:t> or </a:t>
            </a:r>
            <a:r>
              <a:rPr lang="en-US" altLang="en-US" dirty="0"/>
              <a:t>Lifetime Learning Credit, unless school is not required to </a:t>
            </a:r>
            <a:r>
              <a:rPr lang="en-US" altLang="en-US" dirty="0" smtClean="0"/>
              <a:t>issue one</a:t>
            </a:r>
          </a:p>
          <a:p>
            <a:r>
              <a:rPr lang="en-US" altLang="en-US" dirty="0"/>
              <a:t>If</a:t>
            </a:r>
            <a:r>
              <a:rPr lang="en-US" altLang="en-US" dirty="0" smtClean="0"/>
              <a:t> adjustment needed (box </a:t>
            </a:r>
            <a:r>
              <a:rPr lang="en-US" altLang="en-US" dirty="0"/>
              <a:t>4 or </a:t>
            </a:r>
            <a:r>
              <a:rPr lang="en-US" altLang="en-US" dirty="0" smtClean="0"/>
              <a:t>6) – return is </a:t>
            </a:r>
            <a:r>
              <a:rPr lang="en-US" altLang="en-US" b="1" dirty="0" smtClean="0"/>
              <a:t>out </a:t>
            </a:r>
            <a:r>
              <a:rPr lang="en-US" altLang="en-US" b="1" dirty="0"/>
              <a:t>of scope</a:t>
            </a:r>
          </a:p>
          <a:p>
            <a:pPr lvl="1"/>
            <a:endParaRPr lang="en-US" altLang="en-US" dirty="0"/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Form 1098-T</a:t>
            </a:r>
          </a:p>
        </p:txBody>
      </p:sp>
    </p:spTree>
    <p:extLst>
      <p:ext uri="{BB962C8B-B14F-4D97-AF65-F5344CB8AC3E}">
        <p14:creationId xmlns:p14="http://schemas.microsoft.com/office/powerpoint/2010/main" val="1777706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139268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Form 1098-T amounts </a:t>
            </a:r>
            <a:r>
              <a:rPr lang="en-US" altLang="en-US" b="1" dirty="0"/>
              <a:t>must</a:t>
            </a:r>
            <a:r>
              <a:rPr lang="en-US" altLang="en-US" dirty="0"/>
              <a:t> be verified with taxpayer</a:t>
            </a:r>
          </a:p>
          <a:p>
            <a:pPr lvl="1"/>
            <a:r>
              <a:rPr lang="en-US" altLang="en-US" dirty="0"/>
              <a:t>Best source student’s statement of account with school</a:t>
            </a:r>
          </a:p>
          <a:p>
            <a:pPr lvl="1"/>
            <a:r>
              <a:rPr lang="en-US" altLang="en-US" dirty="0"/>
              <a:t>Usually available online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Form 1098-T</a:t>
            </a:r>
          </a:p>
        </p:txBody>
      </p:sp>
    </p:spTree>
    <p:extLst>
      <p:ext uri="{BB962C8B-B14F-4D97-AF65-F5344CB8AC3E}">
        <p14:creationId xmlns:p14="http://schemas.microsoft.com/office/powerpoint/2010/main" val="221749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60" y="1409793"/>
            <a:ext cx="10660294" cy="4693463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9A0-D04B-4350-A670-C2A4B7483CA9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Form 1098-T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723784" y="1717523"/>
            <a:ext cx="2005073" cy="1430905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8263" name="TextBox 2"/>
          <p:cNvSpPr txBox="1">
            <a:spLocks noChangeArrowheads="1"/>
          </p:cNvSpPr>
          <p:nvPr/>
        </p:nvSpPr>
        <p:spPr bwMode="auto">
          <a:xfrm>
            <a:off x="2769811" y="1949976"/>
            <a:ext cx="30434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cs typeface="Arial" panose="020B0604020202020204" pitchFamily="34" charset="0"/>
              </a:rPr>
              <a:t>   </a:t>
            </a:r>
            <a:r>
              <a:rPr lang="en-US" altLang="en-US" sz="2800" dirty="0">
                <a:solidFill>
                  <a:srgbClr val="3333FF"/>
                </a:solidFill>
                <a:cs typeface="Arial" panose="020B0604020202020204" pitchFamily="34" charset="0"/>
              </a:rPr>
              <a:t>Total Paid: Box 1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433430" y="5317972"/>
            <a:ext cx="4305312" cy="1038199"/>
            <a:chOff x="1990273" y="5104682"/>
            <a:chExt cx="4291146" cy="1094209"/>
          </a:xfrm>
        </p:grpSpPr>
        <p:sp>
          <p:nvSpPr>
            <p:cNvPr id="6" name="Rectangle 5"/>
            <p:cNvSpPr/>
            <p:nvPr/>
          </p:nvSpPr>
          <p:spPr>
            <a:xfrm>
              <a:off x="2401018" y="5104682"/>
              <a:ext cx="3880401" cy="480919"/>
            </a:xfrm>
            <a:prstGeom prst="rect">
              <a:avLst/>
            </a:prstGeom>
            <a:solidFill>
              <a:srgbClr val="00B0F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38260" name="TextBox 6"/>
            <p:cNvSpPr txBox="1">
              <a:spLocks noChangeArrowheads="1"/>
            </p:cNvSpPr>
            <p:nvPr/>
          </p:nvSpPr>
          <p:spPr bwMode="auto">
            <a:xfrm>
              <a:off x="1990273" y="5737225"/>
              <a:ext cx="4195666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67202F"/>
                </a:buClr>
                <a:buSzPct val="90000"/>
                <a:buFont typeface="Calibri" panose="020F0502020204030204" pitchFamily="34" charset="0"/>
                <a:buChar char="●"/>
                <a:defRPr sz="40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rgbClr val="984807"/>
                </a:buClr>
                <a:buFont typeface="Calibri" panose="020F0502020204030204" pitchFamily="34" charset="0"/>
                <a:buChar char="−"/>
                <a:defRPr sz="36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215968"/>
                </a:buClr>
                <a:buSzPct val="120000"/>
                <a:buFont typeface="Calibri" panose="020F0502020204030204" pitchFamily="34" charset="0"/>
                <a:buChar char="▪"/>
                <a:defRPr sz="32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3333FF"/>
                  </a:solidFill>
                  <a:cs typeface="Arial" panose="020B0604020202020204" pitchFamily="34" charset="0"/>
                </a:rPr>
                <a:t>Status Indicators: Boxes 8 and 9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7721006" y="1216108"/>
            <a:ext cx="4773375" cy="3146887"/>
            <a:chOff x="6168256" y="1273539"/>
            <a:chExt cx="4774467" cy="3146937"/>
          </a:xfrm>
        </p:grpSpPr>
        <p:sp>
          <p:nvSpPr>
            <p:cNvPr id="5" name="Rectangle 4"/>
            <p:cNvSpPr/>
            <p:nvPr/>
          </p:nvSpPr>
          <p:spPr>
            <a:xfrm>
              <a:off x="6185994" y="3710232"/>
              <a:ext cx="2022580" cy="710244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38256" name="TextBox 3"/>
            <p:cNvSpPr txBox="1">
              <a:spLocks noChangeArrowheads="1"/>
            </p:cNvSpPr>
            <p:nvPr/>
          </p:nvSpPr>
          <p:spPr bwMode="auto">
            <a:xfrm>
              <a:off x="6168256" y="1273539"/>
              <a:ext cx="4774467" cy="507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67202F"/>
                </a:buClr>
                <a:buSzPct val="90000"/>
                <a:buFont typeface="Calibri" panose="020F0502020204030204" pitchFamily="34" charset="0"/>
                <a:buChar char="●"/>
                <a:defRPr sz="40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rgbClr val="984807"/>
                </a:buClr>
                <a:buFont typeface="Calibri" panose="020F0502020204030204" pitchFamily="34" charset="0"/>
                <a:buChar char="−"/>
                <a:defRPr sz="36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215968"/>
                </a:buClr>
                <a:buSzPct val="120000"/>
                <a:buFont typeface="Calibri" panose="020F0502020204030204" pitchFamily="34" charset="0"/>
                <a:buChar char="▪"/>
                <a:defRPr sz="32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b="1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700" dirty="0">
                  <a:solidFill>
                    <a:srgbClr val="3333FF"/>
                  </a:solidFill>
                  <a:cs typeface="Arial" panose="020B0604020202020204" pitchFamily="34" charset="0"/>
                </a:rPr>
                <a:t>Grants and Scholarships: Box 5</a:t>
              </a:r>
            </a:p>
          </p:txBody>
        </p:sp>
        <p:cxnSp>
          <p:nvCxnSpPr>
            <p:cNvPr id="13" name="Straight Arrow Connector 12"/>
            <p:cNvCxnSpPr>
              <a:cxnSpLocks/>
            </p:cNvCxnSpPr>
            <p:nvPr/>
          </p:nvCxnSpPr>
          <p:spPr>
            <a:xfrm rot="16200000" flipH="1">
              <a:off x="6798772" y="2749261"/>
              <a:ext cx="2179547" cy="37428"/>
            </a:xfrm>
            <a:prstGeom prst="straightConnector1">
              <a:avLst/>
            </a:prstGeom>
            <a:ln w="76200">
              <a:solidFill>
                <a:srgbClr val="3333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505075" y="3644013"/>
            <a:ext cx="5223782" cy="1641607"/>
            <a:chOff x="1065915" y="3801163"/>
            <a:chExt cx="5245023" cy="1588659"/>
          </a:xfrm>
        </p:grpSpPr>
        <p:sp>
          <p:nvSpPr>
            <p:cNvPr id="8" name="Right Arrow 7"/>
            <p:cNvSpPr/>
            <p:nvPr/>
          </p:nvSpPr>
          <p:spPr>
            <a:xfrm>
              <a:off x="1065915" y="3980426"/>
              <a:ext cx="3179319" cy="484236"/>
            </a:xfrm>
            <a:prstGeom prst="rightArrow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Boxes 4 and 6 Out of Scope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15555" y="3801163"/>
              <a:ext cx="1995383" cy="1588659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68285" y="2486786"/>
            <a:ext cx="3879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rgbClr val="3333FF"/>
                </a:solidFill>
                <a:cs typeface="Arial" panose="020B0604020202020204" pitchFamily="34" charset="0"/>
              </a:rPr>
              <a:t>  </a:t>
            </a:r>
            <a:r>
              <a:rPr lang="en-US" altLang="en-US" sz="2800" dirty="0">
                <a:solidFill>
                  <a:srgbClr val="3333FF"/>
                </a:solidFill>
                <a:cs typeface="Arial" panose="020B0604020202020204" pitchFamily="34" charset="0"/>
              </a:rPr>
              <a:t>Amounts billed: Box 2</a:t>
            </a:r>
            <a:endParaRPr lang="en-US" altLang="en-US" sz="28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171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8263" grpId="0"/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57</a:t>
            </a:fld>
            <a:endParaRPr lang="en-US" altLang="en-US"/>
          </a:p>
        </p:txBody>
      </p:sp>
      <p:sp>
        <p:nvSpPr>
          <p:cNvPr id="1351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Refund of education expense claimed in a </a:t>
            </a:r>
            <a:r>
              <a:rPr lang="en-US" altLang="en-US" b="1" dirty="0"/>
              <a:t>prior year</a:t>
            </a:r>
          </a:p>
          <a:p>
            <a:pPr lvl="1"/>
            <a:r>
              <a:rPr lang="en-US" altLang="en-US" dirty="0"/>
              <a:t>Claimed as credit </a:t>
            </a:r>
          </a:p>
          <a:p>
            <a:pPr lvl="2"/>
            <a:r>
              <a:rPr lang="en-US" altLang="en-US" dirty="0"/>
              <a:t>May need to recapture –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out </a:t>
            </a:r>
            <a:r>
              <a:rPr lang="en-US" altLang="en-US" b="1" dirty="0"/>
              <a:t>of</a:t>
            </a:r>
            <a:r>
              <a:rPr lang="en-US" altLang="en-US" b="1" dirty="0" smtClean="0"/>
              <a:t> scope</a:t>
            </a:r>
            <a:endParaRPr lang="en-US" altLang="en-US" b="1" dirty="0"/>
          </a:p>
          <a:p>
            <a:pPr lvl="1"/>
            <a:r>
              <a:rPr lang="en-US" altLang="en-US" dirty="0"/>
              <a:t>Claimed as an adjustment or deduction	</a:t>
            </a:r>
          </a:p>
          <a:p>
            <a:pPr lvl="2"/>
            <a:r>
              <a:rPr lang="en-US" altLang="en-US" dirty="0"/>
              <a:t>May need to include recovery in income</a:t>
            </a:r>
          </a:p>
          <a:p>
            <a:pPr lvl="2"/>
            <a:r>
              <a:rPr lang="en-US" altLang="en-US" dirty="0"/>
              <a:t>See Bogart recovery calculator </a:t>
            </a:r>
          </a:p>
          <a:p>
            <a:pPr lvl="3"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Recovery of Prior Year’s Expenses</a:t>
            </a:r>
          </a:p>
        </p:txBody>
      </p:sp>
    </p:spTree>
    <p:extLst>
      <p:ext uri="{BB962C8B-B14F-4D97-AF65-F5344CB8AC3E}">
        <p14:creationId xmlns:p14="http://schemas.microsoft.com/office/powerpoint/2010/main" val="319580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Benefits</a:t>
            </a:r>
          </a:p>
        </p:txBody>
      </p:sp>
    </p:spTree>
    <p:extLst>
      <p:ext uri="{BB962C8B-B14F-4D97-AF65-F5344CB8AC3E}">
        <p14:creationId xmlns:p14="http://schemas.microsoft.com/office/powerpoint/2010/main" val="85189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59</a:t>
            </a:fld>
            <a:endParaRPr lang="en-US" altLang="en-US"/>
          </a:p>
        </p:txBody>
      </p:sp>
      <p:sp>
        <p:nvSpPr>
          <p:cNvPr id="136195" name="Content Placeholder 2"/>
          <p:cNvSpPr>
            <a:spLocks noGrp="1"/>
          </p:cNvSpPr>
          <p:nvPr>
            <p:ph sz="quarter" idx="12"/>
          </p:nvPr>
        </p:nvSpPr>
        <p:spPr>
          <a:xfrm>
            <a:off x="1278832" y="1731616"/>
            <a:ext cx="10101471" cy="4400828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Complete federal and state returns prior to considering education expenses</a:t>
            </a:r>
          </a:p>
          <a:p>
            <a:r>
              <a:rPr lang="en-US" altLang="en-US" dirty="0"/>
              <a:t>Education</a:t>
            </a:r>
            <a:r>
              <a:rPr lang="en-US" altLang="en-US" dirty="0" smtClean="0"/>
              <a:t> credits and adjustment</a:t>
            </a:r>
          </a:p>
          <a:p>
            <a:pPr lvl="1"/>
            <a:r>
              <a:rPr lang="en-US" altLang="en-US" dirty="0"/>
              <a:t>American </a:t>
            </a:r>
            <a:r>
              <a:rPr lang="en-US" altLang="en-US" dirty="0" smtClean="0"/>
              <a:t>Opportunity Credit </a:t>
            </a:r>
            <a:r>
              <a:rPr lang="en-US" altLang="en-US" dirty="0"/>
              <a:t>– usually first 4 years</a:t>
            </a:r>
          </a:p>
          <a:p>
            <a:pPr lvl="1"/>
            <a:r>
              <a:rPr lang="en-US" altLang="en-US" dirty="0"/>
              <a:t>Lifetime </a:t>
            </a:r>
            <a:r>
              <a:rPr lang="en-US" altLang="en-US" dirty="0" smtClean="0"/>
              <a:t>Learning Credit </a:t>
            </a:r>
            <a:r>
              <a:rPr lang="en-US" altLang="en-US" dirty="0"/>
              <a:t>– for rest of your </a:t>
            </a:r>
            <a:r>
              <a:rPr lang="en-US" altLang="en-US" dirty="0" smtClean="0"/>
              <a:t>life</a:t>
            </a:r>
          </a:p>
          <a:p>
            <a:pPr lvl="1"/>
            <a:r>
              <a:rPr lang="en-US" altLang="en-US" dirty="0" smtClean="0"/>
              <a:t>Tuition and Fees Deduction – Higher income limits than credits</a:t>
            </a:r>
          </a:p>
          <a:p>
            <a:r>
              <a:rPr lang="en-US" altLang="en-US" dirty="0"/>
              <a:t>Student can choose to pay tax on unrestricted grants</a:t>
            </a:r>
          </a:p>
          <a:p>
            <a:pPr lvl="1"/>
            <a:r>
              <a:rPr lang="en-US" altLang="en-US" dirty="0"/>
              <a:t>Frees up expenses for education credit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800" dirty="0"/>
              <a:t>Use Bogart education calculator optimizer tab to determine most advantageous education credit</a:t>
            </a:r>
          </a:p>
          <a:p>
            <a:pPr lvl="1"/>
            <a:endParaRPr lang="en-US" altLang="en-US" dirty="0"/>
          </a:p>
        </p:txBody>
      </p:sp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 of Education Benefits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23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Tuition </a:t>
            </a:r>
            <a:r>
              <a:rPr lang="en-US" altLang="en-US" dirty="0"/>
              <a:t>and fees</a:t>
            </a:r>
            <a:r>
              <a:rPr lang="en-US" altLang="en-US" dirty="0" smtClean="0"/>
              <a:t> must </a:t>
            </a:r>
            <a:r>
              <a:rPr lang="en-US" altLang="en-US" dirty="0"/>
              <a:t>be paid to the school as a condition of enrollment</a:t>
            </a:r>
          </a:p>
          <a:p>
            <a:r>
              <a:rPr lang="en-US" altLang="en-US" dirty="0"/>
              <a:t>May include other </a:t>
            </a:r>
            <a:r>
              <a:rPr lang="en-US" altLang="en-US" dirty="0" smtClean="0"/>
              <a:t>expenses based on benefit claimed</a:t>
            </a:r>
            <a:endParaRPr lang="en-US" altLang="en-US" dirty="0"/>
          </a:p>
          <a:p>
            <a:pPr lvl="1">
              <a:buNone/>
            </a:pPr>
            <a:endParaRPr lang="en-US" altLang="en-US" dirty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71016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Qualifying </a:t>
            </a:r>
            <a:r>
              <a:rPr lang="en-US" altLang="en-US" dirty="0"/>
              <a:t>Education Expenses</a:t>
            </a:r>
          </a:p>
        </p:txBody>
      </p:sp>
    </p:spTree>
    <p:extLst>
      <p:ext uri="{BB962C8B-B14F-4D97-AF65-F5344CB8AC3E}">
        <p14:creationId xmlns:p14="http://schemas.microsoft.com/office/powerpoint/2010/main" val="313862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60</a:t>
            </a:fld>
            <a:endParaRPr lang="en-US" altLang="en-US"/>
          </a:p>
        </p:txBody>
      </p:sp>
      <p:sp>
        <p:nvSpPr>
          <p:cNvPr id="137219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27741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Schedule C expense reduces self-employment tax and may be better (not</a:t>
            </a:r>
            <a:r>
              <a:rPr lang="en-US" altLang="en-US" dirty="0" smtClean="0"/>
              <a:t> able to optimize in </a:t>
            </a:r>
            <a:r>
              <a:rPr lang="en-US" altLang="en-US" dirty="0"/>
              <a:t>Bogart calculator)</a:t>
            </a:r>
            <a:endParaRPr lang="en-US" dirty="0"/>
          </a:p>
          <a:p>
            <a:r>
              <a:rPr lang="en-US" altLang="en-US" dirty="0"/>
              <a:t>Let the taxpayer and student decide</a:t>
            </a:r>
          </a:p>
          <a:p>
            <a:pPr lvl="1"/>
            <a:r>
              <a:rPr lang="en-US" altLang="en-US" dirty="0"/>
              <a:t>Where to claim expenses</a:t>
            </a:r>
          </a:p>
          <a:p>
            <a:pPr lvl="1"/>
            <a:r>
              <a:rPr lang="en-US" altLang="en-US" dirty="0"/>
              <a:t>Whether to declare grant or scholarship as taxable</a:t>
            </a:r>
          </a:p>
          <a:p>
            <a:r>
              <a:rPr lang="en-US" altLang="en-US" dirty="0"/>
              <a:t>Taxable scholarship entered on student return</a:t>
            </a:r>
          </a:p>
          <a:p>
            <a:r>
              <a:rPr lang="en-US" altLang="en-US" dirty="0"/>
              <a:t>Credit entered on parent return when parent claiming student </a:t>
            </a:r>
          </a:p>
        </p:txBody>
      </p:sp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 of Education Benefits</a:t>
            </a:r>
          </a:p>
        </p:txBody>
      </p:sp>
    </p:spTree>
    <p:extLst>
      <p:ext uri="{BB962C8B-B14F-4D97-AF65-F5344CB8AC3E}">
        <p14:creationId xmlns:p14="http://schemas.microsoft.com/office/powerpoint/2010/main" val="327563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Education Benefits</a:t>
            </a:r>
            <a:endParaRPr lang="en-US" dirty="0"/>
          </a:p>
        </p:txBody>
      </p:sp>
      <p:pic>
        <p:nvPicPr>
          <p:cNvPr id="7" name="Picture 6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528" y="1564951"/>
            <a:ext cx="4535886" cy="471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3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Never* includes insurance or </a:t>
            </a:r>
            <a:r>
              <a:rPr lang="en-US" altLang="en-US" dirty="0"/>
              <a:t>student health fees  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May be itemized </a:t>
            </a:r>
            <a:r>
              <a:rPr lang="en-US" altLang="en-US" dirty="0" smtClean="0"/>
              <a:t>deduction</a:t>
            </a:r>
          </a:p>
          <a:p>
            <a:pPr marL="576262" lvl="1" indent="0">
              <a:lnSpc>
                <a:spcPct val="110000"/>
              </a:lnSpc>
              <a:buNone/>
            </a:pPr>
            <a:r>
              <a:rPr lang="en-US" dirty="0" smtClean="0"/>
              <a:t>	*</a:t>
            </a:r>
            <a:r>
              <a:rPr lang="en-US" dirty="0" smtClean="0"/>
              <a:t>Possible exception for tax-free scholarships: See Pub 970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Rarely includes room </a:t>
            </a:r>
            <a:r>
              <a:rPr lang="en-US" altLang="en-US" dirty="0"/>
              <a:t>and board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Exceptions if at least half-time </a:t>
            </a:r>
            <a:r>
              <a:rPr lang="en-US" dirty="0" smtClean="0"/>
              <a:t>student for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/>
              <a:t>Education Savings Account (ESA</a:t>
            </a:r>
            <a:r>
              <a:rPr lang="en-US" dirty="0" smtClean="0"/>
              <a:t>), Qualified </a:t>
            </a:r>
            <a:r>
              <a:rPr lang="en-US" dirty="0"/>
              <a:t>Tuition Plans (QTP</a:t>
            </a:r>
            <a:r>
              <a:rPr lang="en-US" dirty="0" smtClean="0"/>
              <a:t>), and exception to 10% tax on early IRA withdrawal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Rarely includes transportation </a:t>
            </a:r>
            <a:r>
              <a:rPr lang="en-US" dirty="0"/>
              <a:t>and parking </a:t>
            </a:r>
            <a:r>
              <a:rPr lang="en-US" dirty="0" smtClean="0"/>
              <a:t>fees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Exception: used as business expense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 lvl="2">
              <a:lnSpc>
                <a:spcPct val="110000"/>
              </a:lnSpc>
            </a:pPr>
            <a:endParaRPr lang="en-US" dirty="0"/>
          </a:p>
        </p:txBody>
      </p:sp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Qualifying </a:t>
            </a:r>
            <a:r>
              <a:rPr lang="en-US" altLang="en-US" dirty="0"/>
              <a:t>Expenses</a:t>
            </a:r>
          </a:p>
        </p:txBody>
      </p:sp>
    </p:spTree>
    <p:extLst>
      <p:ext uri="{BB962C8B-B14F-4D97-AF65-F5344CB8AC3E}">
        <p14:creationId xmlns:p14="http://schemas.microsoft.com/office/powerpoint/2010/main" val="428728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Bogart Education Calculator</a:t>
            </a:r>
          </a:p>
          <a:p>
            <a:pPr lvl="1"/>
            <a:r>
              <a:rPr lang="en-US" dirty="0"/>
              <a:t>To determine most advantageous education benefit </a:t>
            </a:r>
            <a:r>
              <a:rPr lang="en-US" dirty="0" smtClean="0"/>
              <a:t>available with unrestricted scholarships or grants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Video instructions Tab 1 </a:t>
            </a:r>
          </a:p>
          <a:p>
            <a:pPr lvl="1"/>
            <a:r>
              <a:rPr lang="en-US" b="1" dirty="0"/>
              <a:t>Use Optimizer tab to calculate most advantageous benefit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Bogart Education Calculator</a:t>
            </a:r>
          </a:p>
        </p:txBody>
      </p:sp>
    </p:spTree>
    <p:extLst>
      <p:ext uri="{BB962C8B-B14F-4D97-AF65-F5344CB8AC3E}">
        <p14:creationId xmlns:p14="http://schemas.microsoft.com/office/powerpoint/2010/main" val="11119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B86-7856-441F-AB84-6AEC3269207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Scholarships and grants not </a:t>
            </a:r>
            <a:r>
              <a:rPr lang="en-US" sz="3000" dirty="0"/>
              <a:t>taxable</a:t>
            </a:r>
          </a:p>
          <a:p>
            <a:r>
              <a:rPr lang="en-US" sz="3000" dirty="0"/>
              <a:t>Two possible </a:t>
            </a:r>
            <a:r>
              <a:rPr lang="en-US" sz="3000" dirty="0" smtClean="0"/>
              <a:t>credits: American Opportunity and Lifetime Learning</a:t>
            </a:r>
          </a:p>
          <a:p>
            <a:r>
              <a:rPr lang="en-US" sz="3000" dirty="0" smtClean="0"/>
              <a:t>Student Loan interest deduction</a:t>
            </a:r>
          </a:p>
          <a:p>
            <a:pPr>
              <a:buNone/>
            </a:pPr>
            <a:endParaRPr lang="en-US" sz="3000" dirty="0" smtClean="0"/>
          </a:p>
          <a:p>
            <a:pPr lvl="1">
              <a:spcBef>
                <a:spcPts val="600"/>
              </a:spcBef>
            </a:pPr>
            <a:endParaRPr lang="en-US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Withdrawals from education savings account not </a:t>
            </a:r>
            <a:r>
              <a:rPr lang="en-US" dirty="0" smtClean="0"/>
              <a:t>taxable </a:t>
            </a:r>
            <a:endParaRPr lang="en-US" dirty="0" smtClean="0"/>
          </a:p>
          <a:p>
            <a:r>
              <a:rPr lang="en-US" dirty="0" smtClean="0"/>
              <a:t>Reduce additional tax on IRA early distributions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Other Taxes lesson</a:t>
            </a:r>
          </a:p>
          <a:p>
            <a:r>
              <a:rPr lang="en-US" dirty="0" smtClean="0"/>
              <a:t>Deduction on Schedule C if related to business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Business Income lesson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Tax Benefits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44909" y="1160007"/>
            <a:ext cx="1923639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b="1" dirty="0"/>
              <a:t>Pub 4012 Tab J</a:t>
            </a:r>
          </a:p>
        </p:txBody>
      </p:sp>
    </p:spTree>
    <p:extLst>
      <p:ext uri="{BB962C8B-B14F-4D97-AF65-F5344CB8AC3E}">
        <p14:creationId xmlns:p14="http://schemas.microsoft.com/office/powerpoint/2010/main" val="3028579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 Theme" id="{F6252D1C-FA7A-4FEA-B2CA-C0000220D013}" vid="{2C484A18-197E-473C-AEE9-C1BB95E4DB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3616</Words>
  <Application>Microsoft Office PowerPoint</Application>
  <PresentationFormat>Widescreen</PresentationFormat>
  <Paragraphs>553</Paragraphs>
  <Slides>61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MS PGothic</vt:lpstr>
      <vt:lpstr>Arial</vt:lpstr>
      <vt:lpstr>Calibri</vt:lpstr>
      <vt:lpstr>Verdana</vt:lpstr>
      <vt:lpstr>Wingdings</vt:lpstr>
      <vt:lpstr>Default Theme</vt:lpstr>
      <vt:lpstr>Education Benefits</vt:lpstr>
      <vt:lpstr>CARES Act: Higher Education Emergency Financial Aid Grants </vt:lpstr>
      <vt:lpstr>Lesson Topics</vt:lpstr>
      <vt:lpstr>Education Benefits</vt:lpstr>
      <vt:lpstr>Qualified Education Institution</vt:lpstr>
      <vt:lpstr>Qualifying Education Expenses</vt:lpstr>
      <vt:lpstr>Qualifying Expenses</vt:lpstr>
      <vt:lpstr>Bogart Education Calculator</vt:lpstr>
      <vt:lpstr>Education Tax Benefits</vt:lpstr>
      <vt:lpstr> Education Benefits  </vt:lpstr>
      <vt:lpstr>Non-Taxable Grants and Scholarships</vt:lpstr>
      <vt:lpstr>Taxable Grants and Scholarships</vt:lpstr>
      <vt:lpstr>Unrestricted Grants and Scholarships</vt:lpstr>
      <vt:lpstr>Taxable Grants and Scholarships</vt:lpstr>
      <vt:lpstr>Education Credits</vt:lpstr>
      <vt:lpstr>Education Credits</vt:lpstr>
      <vt:lpstr>Rules for Both Credits</vt:lpstr>
      <vt:lpstr>Rules for Both Credits</vt:lpstr>
      <vt:lpstr>Qualified Expenses for Both Credits</vt:lpstr>
      <vt:lpstr>Qualified Expenses for Both Credits</vt:lpstr>
      <vt:lpstr>American Opportunity Credit </vt:lpstr>
      <vt:lpstr>AOC Calculation</vt:lpstr>
      <vt:lpstr>AOC Calculation</vt:lpstr>
      <vt:lpstr>AOC Requirements</vt:lpstr>
      <vt:lpstr>AOC Qualified Expenses</vt:lpstr>
      <vt:lpstr>Computers as a Qualifying Expense</vt:lpstr>
      <vt:lpstr>Lifetime Learning Credit</vt:lpstr>
      <vt:lpstr>Lifetime Learning Credit</vt:lpstr>
      <vt:lpstr>Lifetime Learning Credit</vt:lpstr>
      <vt:lpstr>Lifetime Learning Credit Qualified Expenses</vt:lpstr>
      <vt:lpstr>Education Credits Quiz 1 </vt:lpstr>
      <vt:lpstr>Education Credits Quiz 1 – Part 2</vt:lpstr>
      <vt:lpstr>Education Credits Quiz 2 </vt:lpstr>
      <vt:lpstr>Education Credits Quiz 3 </vt:lpstr>
      <vt:lpstr>Education Credits Quiz 4 </vt:lpstr>
      <vt:lpstr>Tuition and Fees Deduction</vt:lpstr>
      <vt:lpstr>Tuition and Fees Deduction </vt:lpstr>
      <vt:lpstr>Tuition and Fees Deduction </vt:lpstr>
      <vt:lpstr>Tuition and Fees Deduction</vt:lpstr>
      <vt:lpstr>Tuition and Fees Deduction</vt:lpstr>
      <vt:lpstr>Tuition and Fees Deduction</vt:lpstr>
      <vt:lpstr>Other Educational Benefits</vt:lpstr>
      <vt:lpstr>Coverdell Education Savings Account (ESA)</vt:lpstr>
      <vt:lpstr>ESA Qualifying Expenses</vt:lpstr>
      <vt:lpstr>Qualifying Tuition Program (QTP)</vt:lpstr>
      <vt:lpstr>Expansion of QTP/529 Plan Qualified Distributions</vt:lpstr>
      <vt:lpstr>QTP Qualifying Expenses</vt:lpstr>
      <vt:lpstr>QTP Qualifying Expenses</vt:lpstr>
      <vt:lpstr>Reduce Additional Tax on IRA Early Distribution</vt:lpstr>
      <vt:lpstr>Employer-Provided Educational Assistance</vt:lpstr>
      <vt:lpstr>Veterans’ Educational Assistance  </vt:lpstr>
      <vt:lpstr>Education Savings Bond Program</vt:lpstr>
      <vt:lpstr>Education Benefits</vt:lpstr>
      <vt:lpstr>Form 1098-T</vt:lpstr>
      <vt:lpstr>Form 1098-T</vt:lpstr>
      <vt:lpstr>Form 1098-T</vt:lpstr>
      <vt:lpstr>Recovery of Prior Year’s Expenses</vt:lpstr>
      <vt:lpstr>Education Benefits</vt:lpstr>
      <vt:lpstr>Review of Education Benefits</vt:lpstr>
      <vt:lpstr>Review of Education Benefits</vt:lpstr>
      <vt:lpstr>Education 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2020-11-03T16:12:10Z</dcterms:created>
  <dcterms:modified xsi:type="dcterms:W3CDTF">2020-11-03T16:12:41Z</dcterms:modified>
</cp:coreProperties>
</file>